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71"/>
  </p:notesMasterIdLst>
  <p:sldIdLst>
    <p:sldId id="327" r:id="rId2"/>
    <p:sldId id="257" r:id="rId3"/>
    <p:sldId id="349" r:id="rId4"/>
    <p:sldId id="318" r:id="rId5"/>
    <p:sldId id="260" r:id="rId6"/>
    <p:sldId id="261" r:id="rId7"/>
    <p:sldId id="369" r:id="rId8"/>
    <p:sldId id="371" r:id="rId9"/>
    <p:sldId id="368" r:id="rId10"/>
    <p:sldId id="265" r:id="rId11"/>
    <p:sldId id="266" r:id="rId12"/>
    <p:sldId id="267" r:id="rId13"/>
    <p:sldId id="268" r:id="rId14"/>
    <p:sldId id="269" r:id="rId15"/>
    <p:sldId id="317" r:id="rId16"/>
    <p:sldId id="372" r:id="rId17"/>
    <p:sldId id="373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320" r:id="rId36"/>
    <p:sldId id="315" r:id="rId37"/>
    <p:sldId id="321" r:id="rId38"/>
    <p:sldId id="289" r:id="rId39"/>
    <p:sldId id="290" r:id="rId40"/>
    <p:sldId id="319" r:id="rId41"/>
    <p:sldId id="323" r:id="rId42"/>
    <p:sldId id="324" r:id="rId43"/>
    <p:sldId id="374" r:id="rId44"/>
    <p:sldId id="291" r:id="rId45"/>
    <p:sldId id="292" r:id="rId46"/>
    <p:sldId id="293" r:id="rId47"/>
    <p:sldId id="294" r:id="rId48"/>
    <p:sldId id="295" r:id="rId49"/>
    <p:sldId id="296" r:id="rId50"/>
    <p:sldId id="297" r:id="rId51"/>
    <p:sldId id="298" r:id="rId52"/>
    <p:sldId id="299" r:id="rId53"/>
    <p:sldId id="300" r:id="rId54"/>
    <p:sldId id="301" r:id="rId55"/>
    <p:sldId id="302" r:id="rId56"/>
    <p:sldId id="303" r:id="rId57"/>
    <p:sldId id="305" r:id="rId58"/>
    <p:sldId id="306" r:id="rId59"/>
    <p:sldId id="307" r:id="rId60"/>
    <p:sldId id="308" r:id="rId61"/>
    <p:sldId id="309" r:id="rId62"/>
    <p:sldId id="310" r:id="rId63"/>
    <p:sldId id="311" r:id="rId64"/>
    <p:sldId id="312" r:id="rId65"/>
    <p:sldId id="313" r:id="rId66"/>
    <p:sldId id="314" r:id="rId67"/>
    <p:sldId id="325" r:id="rId68"/>
    <p:sldId id="326" r:id="rId69"/>
    <p:sldId id="322" r:id="rId70"/>
  </p:sldIdLst>
  <p:sldSz cx="9144000" cy="5715000" type="screen16x1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/>
      <a:tcStyle>
        <a:tcBdr/>
        <a:fill>
          <a:solidFill>
            <a:srgbClr val="E8ECF4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/>
      <a:tcStyle>
        <a:tcBdr/>
        <a:fill>
          <a:solidFill>
            <a:srgbClr val="EFF3E9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/>
      <a:tcStyle>
        <a:tcBdr/>
        <a:fill>
          <a:solidFill>
            <a:srgbClr val="FDEE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368"/>
    <p:restoredTop sz="94206"/>
  </p:normalViewPr>
  <p:slideViewPr>
    <p:cSldViewPr snapToGrid="0" snapToObjects="1">
      <p:cViewPr varScale="1">
        <p:scale>
          <a:sx n="104" d="100"/>
          <a:sy n="104" d="100"/>
        </p:scale>
        <p:origin x="216" y="7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5" name="Shape 135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A5715650-339F-4D41-A45D-A3F9B0A5A80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6603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45616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57128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685800" y="1775355"/>
            <a:ext cx="7772400" cy="1225021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1600" y="3238500"/>
            <a:ext cx="6400800" cy="1460500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1pPr>
            <a:lvl2pPr marL="0" indent="457200" algn="ctr">
              <a:buSzTx/>
              <a:buFontTx/>
              <a:buNone/>
              <a:defRPr>
                <a:solidFill>
                  <a:srgbClr val="888888"/>
                </a:solidFill>
              </a:defRPr>
            </a:lvl2pPr>
            <a:lvl3pPr marL="0" indent="914400" algn="ctr">
              <a:buSzTx/>
              <a:buFontTx/>
              <a:buNone/>
              <a:defRPr>
                <a:solidFill>
                  <a:srgbClr val="888888"/>
                </a:solidFill>
              </a:defRPr>
            </a:lvl3pPr>
            <a:lvl4pPr marL="0" indent="1371600" algn="ctr">
              <a:buSzTx/>
              <a:buFontTx/>
              <a:buNone/>
              <a:defRPr>
                <a:solidFill>
                  <a:srgbClr val="888888"/>
                </a:solidFill>
              </a:defRPr>
            </a:lvl4pPr>
            <a:lvl5pPr marL="0" indent="1828800" algn="ctr">
              <a:buSzTx/>
              <a:buFontTx/>
              <a:buNone/>
              <a:defRPr>
                <a:solidFill>
                  <a:srgbClr val="888888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93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itle Text"/>
          <p:cNvSpPr txBox="1">
            <a:spLocks noGrp="1"/>
          </p:cNvSpPr>
          <p:nvPr>
            <p:ph type="title"/>
          </p:nvPr>
        </p:nvSpPr>
        <p:spPr>
          <a:xfrm>
            <a:off x="6629400" y="228865"/>
            <a:ext cx="2057400" cy="4876272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02" name="Body Level One…"/>
          <p:cNvSpPr txBox="1">
            <a:spLocks noGrp="1"/>
          </p:cNvSpPr>
          <p:nvPr>
            <p:ph type="body" idx="1"/>
          </p:nvPr>
        </p:nvSpPr>
        <p:spPr>
          <a:xfrm>
            <a:off x="457200" y="228865"/>
            <a:ext cx="6019800" cy="4876272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11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Body Level One…"/>
          <p:cNvSpPr txBox="1">
            <a:spLocks noGrp="1"/>
          </p:cNvSpPr>
          <p:nvPr>
            <p:ph type="body" idx="1"/>
          </p:nvPr>
        </p:nvSpPr>
        <p:spPr>
          <a:xfrm>
            <a:off x="171480" y="1012019"/>
            <a:ext cx="8829676" cy="4583939"/>
          </a:xfrm>
          <a:prstGeom prst="rect">
            <a:avLst/>
          </a:prstGeom>
          <a:solidFill>
            <a:srgbClr val="FFFFFF"/>
          </a:solidFill>
          <a:ln w="31750">
            <a:solidFill>
              <a:srgbClr val="C00000">
                <a:alpha val="46000"/>
              </a:srgbClr>
            </a:solidFill>
            <a:round/>
          </a:ln>
          <a:effectLst>
            <a:outerShdw blurRad="50800" dist="50800" dir="5400000" rotWithShape="0">
              <a:srgbClr val="EEECE1"/>
            </a:outerShdw>
          </a:effectLst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Body Level One…"/>
          <p:cNvSpPr txBox="1">
            <a:spLocks noGrp="1"/>
          </p:cNvSpPr>
          <p:nvPr>
            <p:ph type="body" idx="1"/>
          </p:nvPr>
        </p:nvSpPr>
        <p:spPr>
          <a:xfrm>
            <a:off x="171480" y="1012019"/>
            <a:ext cx="8829676" cy="4583939"/>
          </a:xfrm>
          <a:prstGeom prst="rect">
            <a:avLst/>
          </a:prstGeom>
          <a:solidFill>
            <a:srgbClr val="FFFFFF"/>
          </a:solidFill>
          <a:ln w="31750">
            <a:solidFill>
              <a:srgbClr val="C00000">
                <a:alpha val="46000"/>
              </a:srgbClr>
            </a:solidFill>
            <a:round/>
          </a:ln>
          <a:effectLst>
            <a:outerShdw blurRad="50800" dist="50800" dir="5400000" rotWithShape="0">
              <a:srgbClr val="EEECE1"/>
            </a:outerShdw>
          </a:effectLst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1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Text"/>
          <p:cNvSpPr txBox="1">
            <a:spLocks noGrp="1"/>
          </p:cNvSpPr>
          <p:nvPr>
            <p:ph type="title"/>
          </p:nvPr>
        </p:nvSpPr>
        <p:spPr>
          <a:xfrm>
            <a:off x="722312" y="3672418"/>
            <a:ext cx="7772401" cy="1135063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t>Title Text</a:t>
            </a:r>
          </a:p>
        </p:txBody>
      </p:sp>
      <p:sp>
        <p:nvSpPr>
          <p:cNvPr id="3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722312" y="2422261"/>
            <a:ext cx="7772401" cy="1250157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1pPr>
            <a:lvl2pPr marL="0" indent="4572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2pPr>
            <a:lvl3pPr marL="0" indent="9144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3pPr>
            <a:lvl4pPr marL="0" indent="13716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4pPr>
            <a:lvl5pPr marL="0" indent="18288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9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457200" y="1333500"/>
            <a:ext cx="4038600" cy="3771638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defRPr sz="2800"/>
            </a:lvl1pPr>
            <a:lvl2pPr marL="790575" indent="-333375">
              <a:spcBef>
                <a:spcPts val="600"/>
              </a:spcBef>
              <a:defRPr sz="2800"/>
            </a:lvl2pPr>
            <a:lvl3pPr marL="1234439" indent="-320039">
              <a:spcBef>
                <a:spcPts val="600"/>
              </a:spcBef>
              <a:defRPr sz="2800"/>
            </a:lvl3pPr>
            <a:lvl4pPr marL="1727200" indent="-355600">
              <a:spcBef>
                <a:spcPts val="600"/>
              </a:spcBef>
              <a:defRPr sz="2800"/>
            </a:lvl4pPr>
            <a:lvl5pPr marL="2184400" indent="-355600">
              <a:spcBef>
                <a:spcPts val="600"/>
              </a:spcBef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57200" y="1279260"/>
            <a:ext cx="4040188" cy="533137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500"/>
              </a:spcBef>
              <a:buSzTx/>
              <a:buFontTx/>
              <a:buNone/>
              <a:defRPr sz="2400" b="1"/>
            </a:lvl1pPr>
            <a:lvl2pPr marL="0" indent="457200">
              <a:spcBef>
                <a:spcPts val="500"/>
              </a:spcBef>
              <a:buSzTx/>
              <a:buFontTx/>
              <a:buNone/>
              <a:defRPr sz="2400" b="1"/>
            </a:lvl2pPr>
            <a:lvl3pPr marL="0" indent="914400">
              <a:spcBef>
                <a:spcPts val="500"/>
              </a:spcBef>
              <a:buSzTx/>
              <a:buFontTx/>
              <a:buNone/>
              <a:defRPr sz="2400" b="1"/>
            </a:lvl3pPr>
            <a:lvl4pPr marL="0" indent="1371600">
              <a:spcBef>
                <a:spcPts val="500"/>
              </a:spcBef>
              <a:buSzTx/>
              <a:buFontTx/>
              <a:buNone/>
              <a:defRPr sz="2400" b="1"/>
            </a:lvl4pPr>
            <a:lvl5pPr marL="0" indent="1828800">
              <a:spcBef>
                <a:spcPts val="500"/>
              </a:spcBef>
              <a:buSzTx/>
              <a:buFontTx/>
              <a:buNone/>
              <a:defRPr sz="2400" b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645026" y="1279260"/>
            <a:ext cx="4041776" cy="533137"/>
          </a:xfrm>
          <a:prstGeom prst="rect">
            <a:avLst/>
          </a:prstGeom>
        </p:spPr>
        <p:txBody>
          <a:bodyPr anchor="b"/>
          <a:lstStyle/>
          <a:p>
            <a:pPr marL="0" indent="0">
              <a:spcBef>
                <a:spcPts val="500"/>
              </a:spcBef>
              <a:buSzTx/>
              <a:buFontTx/>
              <a:buNone/>
              <a:defRPr sz="2400" b="1"/>
            </a:pPr>
            <a:endParaRPr/>
          </a:p>
        </p:txBody>
      </p:sp>
      <p:sp>
        <p:nvSpPr>
          <p:cNvPr id="5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itle Text"/>
          <p:cNvSpPr txBox="1">
            <a:spLocks noGrp="1"/>
          </p:cNvSpPr>
          <p:nvPr>
            <p:ph type="title"/>
          </p:nvPr>
        </p:nvSpPr>
        <p:spPr>
          <a:xfrm>
            <a:off x="457201" y="227541"/>
            <a:ext cx="3008315" cy="968376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t>Title Text</a:t>
            </a:r>
          </a:p>
        </p:txBody>
      </p:sp>
      <p:sp>
        <p:nvSpPr>
          <p:cNvPr id="73" name="Body Level One…"/>
          <p:cNvSpPr txBox="1">
            <a:spLocks noGrp="1"/>
          </p:cNvSpPr>
          <p:nvPr>
            <p:ph type="body" idx="1"/>
          </p:nvPr>
        </p:nvSpPr>
        <p:spPr>
          <a:xfrm>
            <a:off x="3575050" y="227542"/>
            <a:ext cx="5111750" cy="4877596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" name="Text Placeholder 3"/>
          <p:cNvSpPr>
            <a:spLocks noGrp="1"/>
          </p:cNvSpPr>
          <p:nvPr>
            <p:ph type="body" sz="half" idx="13"/>
          </p:nvPr>
        </p:nvSpPr>
        <p:spPr>
          <a:xfrm>
            <a:off x="457201" y="1195917"/>
            <a:ext cx="3008315" cy="3909221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300"/>
              </a:spcBef>
              <a:buSzTx/>
              <a:buFontTx/>
              <a:buNone/>
              <a:defRPr sz="1400"/>
            </a:pPr>
            <a:endParaRPr/>
          </a:p>
        </p:txBody>
      </p:sp>
      <p:sp>
        <p:nvSpPr>
          <p:cNvPr id="7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le Text"/>
          <p:cNvSpPr txBox="1">
            <a:spLocks noGrp="1"/>
          </p:cNvSpPr>
          <p:nvPr>
            <p:ph type="title"/>
          </p:nvPr>
        </p:nvSpPr>
        <p:spPr>
          <a:xfrm>
            <a:off x="1792288" y="4000500"/>
            <a:ext cx="5486401" cy="472282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t>Title Text</a:t>
            </a:r>
          </a:p>
        </p:txBody>
      </p:sp>
      <p:sp>
        <p:nvSpPr>
          <p:cNvPr id="83" name="Picture Placeholder 2"/>
          <p:cNvSpPr>
            <a:spLocks noGrp="1"/>
          </p:cNvSpPr>
          <p:nvPr>
            <p:ph type="pic" sz="half" idx="13"/>
          </p:nvPr>
        </p:nvSpPr>
        <p:spPr>
          <a:xfrm>
            <a:off x="1792288" y="510646"/>
            <a:ext cx="5486401" cy="3429001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792288" y="4472782"/>
            <a:ext cx="5486401" cy="67072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300"/>
              </a:spcBef>
              <a:buSzTx/>
              <a:buFontTx/>
              <a:buNone/>
              <a:defRPr sz="1400"/>
            </a:lvl1pPr>
            <a:lvl2pPr marL="0" indent="457200">
              <a:spcBef>
                <a:spcPts val="300"/>
              </a:spcBef>
              <a:buSzTx/>
              <a:buFontTx/>
              <a:buNone/>
              <a:defRPr sz="1400"/>
            </a:lvl2pPr>
            <a:lvl3pPr marL="0" indent="914400">
              <a:spcBef>
                <a:spcPts val="300"/>
              </a:spcBef>
              <a:buSzTx/>
              <a:buFontTx/>
              <a:buNone/>
              <a:defRPr sz="1400"/>
            </a:lvl3pPr>
            <a:lvl4pPr marL="0" indent="1371600">
              <a:spcBef>
                <a:spcPts val="300"/>
              </a:spcBef>
              <a:buSzTx/>
              <a:buFontTx/>
              <a:buNone/>
              <a:defRPr sz="1400"/>
            </a:lvl4pPr>
            <a:lvl5pPr marL="0" indent="1828800">
              <a:spcBef>
                <a:spcPts val="300"/>
              </a:spcBef>
              <a:buSzTx/>
              <a:buFontTx/>
              <a:buNone/>
              <a:defRPr sz="1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457200" y="228865"/>
            <a:ext cx="8229600" cy="952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457200" y="1333500"/>
            <a:ext cx="8229600" cy="37716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8176" y="5314474"/>
            <a:ext cx="258624" cy="2692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ransition spd="med"/>
  <p:txStyles>
    <p:title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titleStyle>
    <p:bodyStyle>
      <a:lvl1pPr marL="342900" marR="0" indent="-3429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783771" marR="0" indent="-326571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1219200" marR="0" indent="-3048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17373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21945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»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26517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31089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35661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40233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hyperlink" Target="https://haveibeenpwned.com/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asecuritysite.com/openssl/openssl_full2" TargetMode="External"/><Relationship Id="rId2" Type="http://schemas.openxmlformats.org/officeDocument/2006/relationships/hyperlink" Target="https://asecuritysite.com/golang/circl_xof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hyperlink" Target="https://asecuritysite.com/webcrypto/crypt_hash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asecuritysite.com/hash/lmhash" TargetMode="External"/><Relationship Id="rId2" Type="http://schemas.openxmlformats.org/officeDocument/2006/relationships/hyperlink" Target="https://asecuritysite.com/golang/circl_xof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asecuritysite.com/golang/gohash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e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asecuritysite.com/encryption/htest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asecuritysite.com/hash/blake3" TargetMode="External"/><Relationship Id="rId2" Type="http://schemas.openxmlformats.org/officeDocument/2006/relationships/hyperlink" Target="https://asecuritysite.com/encryption/htest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asecuritysite.com/encryption/htest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securitysite.com/encryption/splunk_hash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asecuritysite.com/encryption/splunk_hash" TargetMode="External"/><Relationship Id="rId2" Type="http://schemas.openxmlformats.org/officeDocument/2006/relationships/hyperlink" Target="https://asecuritysite.com/encryption/htest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hyperlink" Target="https://asecuritysite.com/hash2/" TargetMode="Externa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asecuritysite.com/encryption/htest" TargetMode="Externa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hyperlink" Target="https://asecuritysite.com/kdf/HKDF" TargetMode="External"/><Relationship Id="rId4" Type="http://schemas.openxmlformats.org/officeDocument/2006/relationships/hyperlink" Target="https://asecuritysite.com/encryption/splunk_hash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asecuritysite.com/encryption/splunk_hash" TargetMode="External"/><Relationship Id="rId2" Type="http://schemas.openxmlformats.org/officeDocument/2006/relationships/hyperlink" Target="https://asecuritysite.com/encryption/htest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hyperlink" Target="https://asecuritysite.com/webcrypto/crypt_pbkdf2_wasm" TargetMode="External"/><Relationship Id="rId4" Type="http://schemas.openxmlformats.org/officeDocument/2006/relationships/hyperlink" Target="https://asecuritysite.com/kdf/HKDF" TargetMode="Externa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He_bbEkjF8o?feature=oembed" TargetMode="Externa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asecuritysite.com/golang/circl_xof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png"/><Relationship Id="rId4" Type="http://schemas.openxmlformats.org/officeDocument/2006/relationships/hyperlink" Target="https://asecuritysite.com/hash/salt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asecuritysite.com/golang/circl_xof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png"/><Relationship Id="rId4" Type="http://schemas.openxmlformats.org/officeDocument/2006/relationships/hyperlink" Target="https://asecuritysite.com/hash/lenattack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asecuritysite.com/hash/cs" TargetMode="External"/><Relationship Id="rId2" Type="http://schemas.openxmlformats.org/officeDocument/2006/relationships/hyperlink" Target="https://asecuritysite.com/golang/circl_xof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Title 1"/>
          <p:cNvSpPr txBox="1">
            <a:spLocks noGrp="1"/>
          </p:cNvSpPr>
          <p:nvPr>
            <p:ph type="title"/>
          </p:nvPr>
        </p:nvSpPr>
        <p:spPr>
          <a:xfrm>
            <a:off x="468312" y="169812"/>
            <a:ext cx="5327651" cy="5189142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 defTabSz="877823">
              <a:defRPr sz="3743" b="1">
                <a:solidFill>
                  <a:srgbClr val="C00000"/>
                </a:solidFill>
              </a:defRPr>
            </a:pPr>
            <a:r>
              <a:rPr lang="en-US"/>
              <a:t>Unit 3: Hashing</a:t>
            </a:r>
            <a:br>
              <a:rPr lang="en-US"/>
            </a:br>
            <a:br>
              <a:rPr lang="en-US"/>
            </a:br>
            <a:r>
              <a:rPr lang="en-US" sz="1727" b="0"/>
              <a:t>Hashing Types.</a:t>
            </a:r>
            <a:br>
              <a:rPr lang="en-US" sz="1727" b="0"/>
            </a:br>
            <a:r>
              <a:rPr lang="en-US" sz="1727" b="0"/>
              <a:t>Hashing Methods.</a:t>
            </a:r>
            <a:br>
              <a:rPr lang="en-US" sz="1727" b="0"/>
            </a:br>
            <a:r>
              <a:rPr lang="en-US" sz="1727" b="0"/>
              <a:t>Salting.</a:t>
            </a:r>
            <a:br>
              <a:rPr lang="en-US" sz="1727" b="0"/>
            </a:br>
            <a:r>
              <a:rPr lang="en-US" sz="1727" b="0"/>
              <a:t>Collisions.</a:t>
            </a:r>
            <a:br>
              <a:rPr lang="en-US" sz="1727" b="0"/>
            </a:br>
            <a:r>
              <a:rPr lang="en-US" sz="1727" b="0"/>
              <a:t>LM and NTLM Hashes (Windows).</a:t>
            </a:r>
            <a:br>
              <a:rPr lang="en-US" sz="1727" b="0"/>
            </a:br>
            <a:r>
              <a:rPr lang="en-US" sz="1727" b="0"/>
              <a:t>Hash Benchmarks.</a:t>
            </a:r>
            <a:br>
              <a:rPr lang="en-US" sz="1727" b="0"/>
            </a:br>
            <a:r>
              <a:rPr lang="en-US" sz="1727" b="0"/>
              <a:t>Message Authentication Codes (MACs).</a:t>
            </a:r>
            <a:br>
              <a:rPr lang="en-US" sz="1727" b="0"/>
            </a:br>
            <a:r>
              <a:rPr lang="en-US" sz="1600" b="0"/>
              <a:t>Key Derivation Function (KDF)</a:t>
            </a:r>
            <a:br>
              <a:rPr lang="en-US" sz="1727" b="0"/>
            </a:br>
            <a:r>
              <a:rPr lang="en-US" sz="1727" b="0"/>
              <a:t>OTP/HOTP.</a:t>
            </a:r>
            <a:br>
              <a:rPr lang="en-US" sz="1727" b="0"/>
            </a:br>
            <a:r>
              <a:rPr lang="en-US" sz="1727" b="0"/>
              <a:t>Hashcat</a:t>
            </a:r>
            <a:r>
              <a:rPr lang="en-US" sz="1727"/>
              <a:t> (for practical work)</a:t>
            </a:r>
            <a:br>
              <a:rPr lang="en-US" sz="1727" b="0"/>
            </a:br>
            <a:br>
              <a:rPr lang="en-US" sz="1727" b="0"/>
            </a:br>
            <a:r>
              <a:rPr lang="en-US" sz="2592">
                <a:solidFill>
                  <a:srgbClr val="000000"/>
                </a:solidFill>
              </a:rPr>
              <a:t>Prof Bill Buchanan OBE</a:t>
            </a:r>
            <a:br>
              <a:rPr lang="en-US" sz="2592">
                <a:solidFill>
                  <a:srgbClr val="000000"/>
                </a:solidFill>
              </a:rPr>
            </a:br>
            <a:r>
              <a:rPr lang="en-US" sz="1800"/>
              <a:t>https://asecuritysite.com/hash</a:t>
            </a:r>
            <a:br>
              <a:rPr lang="en-US" sz="1727" b="0"/>
            </a:br>
            <a:endParaRPr lang="en-US" sz="1727" b="0" dirty="0"/>
          </a:p>
        </p:txBody>
      </p:sp>
      <p:pic>
        <p:nvPicPr>
          <p:cNvPr id="4" name="Picture 3" descr="Text&#10;&#10;Description automatically generated with low confidence">
            <a:extLst>
              <a:ext uri="{FF2B5EF4-FFF2-40B4-BE49-F238E27FC236}">
                <a16:creationId xmlns:a16="http://schemas.microsoft.com/office/drawing/2014/main" id="{42F8B9C5-9A86-E1C2-E4E3-D157BE8EF6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6717" y="1472347"/>
            <a:ext cx="3464255" cy="3399904"/>
          </a:xfrm>
          <a:prstGeom prst="rect">
            <a:avLst/>
          </a:prstGeom>
        </p:spPr>
      </p:pic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6FABA82-142F-38F0-CD94-A1EABA0A3F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2137" y="0"/>
            <a:ext cx="5741894" cy="5715000"/>
          </a:xfrm>
          <a:prstGeom prst="rect">
            <a:avLst/>
          </a:prstGeom>
        </p:spPr>
      </p:pic>
      <p:pic>
        <p:nvPicPr>
          <p:cNvPr id="6" name="Picture 5" descr="Graphical user interface, application, website&#10;&#10;Description automatically generated">
            <a:hlinkClick r:id="rId4"/>
            <a:extLst>
              <a:ext uri="{FF2B5EF4-FFF2-40B4-BE49-F238E27FC236}">
                <a16:creationId xmlns:a16="http://schemas.microsoft.com/office/drawing/2014/main" id="{EB68C47F-80EF-8D7B-8BD3-6050E44F3C2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815" y="2358093"/>
            <a:ext cx="7772400" cy="3187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44541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4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65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3" y="1"/>
            <a:ext cx="9141747" cy="5715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isInverted="1"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8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69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9144000" cy="570369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isInverted="1"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72" name="Tex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73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9144000" cy="5715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Title 1"/>
          <p:cNvSpPr txBox="1">
            <a:spLocks noGrp="1"/>
          </p:cNvSpPr>
          <p:nvPr>
            <p:ph type="title"/>
          </p:nvPr>
        </p:nvSpPr>
        <p:spPr>
          <a:xfrm>
            <a:off x="-252536" y="-166837"/>
            <a:ext cx="8229601" cy="952501"/>
          </a:xfrm>
          <a:prstGeom prst="rect">
            <a:avLst/>
          </a:prstGeom>
        </p:spPr>
        <p:txBody>
          <a:bodyPr/>
          <a:lstStyle>
            <a:lvl1pPr>
              <a:defRPr sz="3900">
                <a:solidFill>
                  <a:srgbClr val="C00000"/>
                </a:solidFill>
              </a:defRPr>
            </a:lvl1pPr>
          </a:lstStyle>
          <a:p>
            <a:r>
              <a:t>Brute Force - How many hash codes?</a:t>
            </a:r>
          </a:p>
        </p:txBody>
      </p:sp>
      <p:sp>
        <p:nvSpPr>
          <p:cNvPr id="176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39470" indent="-339470" defTabSz="905255">
              <a:lnSpc>
                <a:spcPct val="90000"/>
              </a:lnSpc>
              <a:spcBef>
                <a:spcPts val="600"/>
              </a:spcBef>
              <a:defRPr sz="2871"/>
            </a:pPr>
            <a:r>
              <a:t>7 digit password with [a-z] … how many?</a:t>
            </a:r>
          </a:p>
          <a:p>
            <a:pPr marL="1131569" lvl="2" indent="-226313" defTabSz="905255">
              <a:lnSpc>
                <a:spcPct val="90000"/>
              </a:lnSpc>
              <a:spcBef>
                <a:spcPts val="500"/>
              </a:spcBef>
              <a:defRPr sz="2178"/>
            </a:pPr>
            <a:r>
              <a:t>Ans:</a:t>
            </a:r>
          </a:p>
          <a:p>
            <a:pPr marL="1131569" lvl="2" indent="-226313" defTabSz="905255">
              <a:lnSpc>
                <a:spcPct val="90000"/>
              </a:lnSpc>
              <a:spcBef>
                <a:spcPts val="500"/>
              </a:spcBef>
              <a:defRPr sz="2178"/>
            </a:pPr>
            <a:r>
              <a:t>Time to crack - 100 billion per second:</a:t>
            </a:r>
          </a:p>
          <a:p>
            <a:pPr marL="339470" indent="-339470" defTabSz="905255">
              <a:lnSpc>
                <a:spcPct val="90000"/>
              </a:lnSpc>
              <a:spcBef>
                <a:spcPts val="600"/>
              </a:spcBef>
              <a:defRPr sz="2871"/>
            </a:pPr>
            <a:r>
              <a:t>7 digit with [a-zA-z] … how many?</a:t>
            </a:r>
          </a:p>
          <a:p>
            <a:pPr marL="1131569" lvl="2" indent="-226313" defTabSz="905255">
              <a:lnSpc>
                <a:spcPct val="90000"/>
              </a:lnSpc>
              <a:spcBef>
                <a:spcPts val="500"/>
              </a:spcBef>
              <a:defRPr sz="2178"/>
            </a:pPr>
            <a:r>
              <a:t>Ans:</a:t>
            </a:r>
          </a:p>
          <a:p>
            <a:pPr marL="1131569" lvl="2" indent="-226313" defTabSz="905255">
              <a:lnSpc>
                <a:spcPct val="90000"/>
              </a:lnSpc>
              <a:spcBef>
                <a:spcPts val="500"/>
              </a:spcBef>
              <a:defRPr sz="2178"/>
            </a:pPr>
            <a:r>
              <a:t>Time to crack – 100 billion per second:</a:t>
            </a:r>
          </a:p>
          <a:p>
            <a:pPr marL="339470" indent="-339470" defTabSz="905255">
              <a:lnSpc>
                <a:spcPct val="90000"/>
              </a:lnSpc>
              <a:spcBef>
                <a:spcPts val="600"/>
              </a:spcBef>
              <a:defRPr sz="2871"/>
            </a:pPr>
            <a:r>
              <a:t>7 digit with [a-zA-z!@#$%^&amp;*()] … how many?</a:t>
            </a:r>
          </a:p>
          <a:p>
            <a:pPr marL="1131569" lvl="2" indent="-226313" defTabSz="905255">
              <a:lnSpc>
                <a:spcPct val="90000"/>
              </a:lnSpc>
              <a:spcBef>
                <a:spcPts val="500"/>
              </a:spcBef>
              <a:defRPr sz="2178"/>
            </a:pPr>
            <a:r>
              <a:t>Ans:</a:t>
            </a:r>
          </a:p>
          <a:p>
            <a:pPr marL="1131569" lvl="2" indent="-226313" defTabSz="905255">
              <a:lnSpc>
                <a:spcPct val="90000"/>
              </a:lnSpc>
              <a:spcBef>
                <a:spcPts val="500"/>
              </a:spcBef>
              <a:defRPr sz="2178"/>
            </a:pPr>
            <a:r>
              <a:t>Time to crack – 100 billion per second:</a:t>
            </a: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Title 1"/>
          <p:cNvSpPr txBox="1">
            <a:spLocks noGrp="1"/>
          </p:cNvSpPr>
          <p:nvPr>
            <p:ph type="title"/>
          </p:nvPr>
        </p:nvSpPr>
        <p:spPr>
          <a:xfrm>
            <a:off x="404812" y="196205"/>
            <a:ext cx="5327651" cy="5095628"/>
          </a:xfrm>
          <a:prstGeom prst="rect">
            <a:avLst/>
          </a:prstGeom>
        </p:spPr>
        <p:txBody>
          <a:bodyPr/>
          <a:lstStyle/>
          <a:p>
            <a:pPr algn="l" defTabSz="868680">
              <a:defRPr sz="3705" b="1">
                <a:solidFill>
                  <a:srgbClr val="C00000"/>
                </a:solidFill>
              </a:defRPr>
            </a:pPr>
            <a:r>
              <a:rPr lang="en-US" dirty="0"/>
              <a:t>Unit</a:t>
            </a:r>
            <a:r>
              <a:rPr dirty="0"/>
              <a:t> 3: Hashing</a:t>
            </a:r>
            <a:br>
              <a:rPr dirty="0"/>
            </a:br>
            <a:br>
              <a:rPr dirty="0"/>
            </a:br>
            <a:r>
              <a:rPr sz="1710" b="0" dirty="0"/>
              <a:t>Hashing Types.</a:t>
            </a:r>
            <a:br>
              <a:rPr sz="1710" b="0" dirty="0"/>
            </a:br>
            <a:r>
              <a:rPr sz="1710" dirty="0"/>
              <a:t>Hashing Methods.</a:t>
            </a:r>
            <a:br>
              <a:rPr sz="1710" dirty="0"/>
            </a:br>
            <a:r>
              <a:rPr sz="1710" b="0" dirty="0"/>
              <a:t>Salting.</a:t>
            </a:r>
            <a:br>
              <a:rPr sz="1710" b="0" dirty="0"/>
            </a:br>
            <a:r>
              <a:rPr sz="1710" b="0" dirty="0"/>
              <a:t>Collisions.</a:t>
            </a:r>
            <a:br>
              <a:rPr sz="1710" b="0" dirty="0"/>
            </a:br>
            <a:r>
              <a:rPr sz="1710" b="0" dirty="0"/>
              <a:t>LM and NTLM Hashes (Windows).</a:t>
            </a:r>
            <a:br>
              <a:rPr sz="1710" b="0" dirty="0"/>
            </a:br>
            <a:r>
              <a:rPr sz="1710" b="0" dirty="0"/>
              <a:t>Hash Benchmarks.</a:t>
            </a:r>
            <a:br>
              <a:rPr sz="1710" b="0" dirty="0"/>
            </a:br>
            <a:r>
              <a:rPr sz="1710" b="0" dirty="0"/>
              <a:t>Message Authentication Codes (MACs).</a:t>
            </a:r>
            <a:br>
              <a:rPr sz="1710" b="0" dirty="0"/>
            </a:br>
            <a:r>
              <a:rPr lang="en-US" sz="1600" b="0" dirty="0"/>
              <a:t>Key Derivation Function (KDF).</a:t>
            </a:r>
            <a:br>
              <a:rPr lang="en-US" sz="1710" b="0" dirty="0"/>
            </a:br>
            <a:r>
              <a:rPr sz="1710" b="0" dirty="0"/>
              <a:t>OTP/HOTP.</a:t>
            </a:r>
            <a:br>
              <a:rPr sz="1710" b="0" dirty="0"/>
            </a:br>
            <a:r>
              <a:rPr lang="en-US" sz="1710" b="0" dirty="0" err="1"/>
              <a:t>Hashcat</a:t>
            </a:r>
            <a:br>
              <a:rPr sz="1710" b="0" dirty="0"/>
            </a:br>
            <a:br>
              <a:rPr sz="1710" b="0" dirty="0"/>
            </a:br>
            <a:r>
              <a:rPr sz="2565" dirty="0">
                <a:solidFill>
                  <a:srgbClr val="000000"/>
                </a:solidFill>
              </a:rPr>
              <a:t>Prof Bill Buchanan OBE</a:t>
            </a:r>
            <a:br>
              <a:rPr sz="2565" dirty="0">
                <a:solidFill>
                  <a:srgbClr val="000000"/>
                </a:solidFill>
              </a:rPr>
            </a:br>
            <a:r>
              <a:rPr lang="en-GB" sz="1600" dirty="0"/>
              <a:t>https://</a:t>
            </a:r>
            <a:r>
              <a:rPr lang="en-GB" sz="1600" dirty="0" err="1"/>
              <a:t>asecuritysite.com</a:t>
            </a:r>
            <a:r>
              <a:rPr lang="en-GB" sz="1600" dirty="0"/>
              <a:t>/hash</a:t>
            </a:r>
            <a:br>
              <a:rPr sz="1710" b="0" dirty="0"/>
            </a:br>
            <a:endParaRPr sz="1710" b="0" dirty="0"/>
          </a:p>
        </p:txBody>
      </p:sp>
      <p:pic>
        <p:nvPicPr>
          <p:cNvPr id="3" name="Picture 2" descr="Text&#10;&#10;Description automatically generated with low confidence">
            <a:extLst>
              <a:ext uri="{FF2B5EF4-FFF2-40B4-BE49-F238E27FC236}">
                <a16:creationId xmlns:a16="http://schemas.microsoft.com/office/drawing/2014/main" id="{9EA2E184-115C-F89B-E7E4-3C1C7A5A76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6717" y="1472347"/>
            <a:ext cx="3464255" cy="3399904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5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CBDBD8C-176F-6E49-BA8B-793C1A0D2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388" y="0"/>
            <a:ext cx="8529637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8492304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" name="Shape 345">
            <a:extLst>
              <a:ext uri="{FF2B5EF4-FFF2-40B4-BE49-F238E27FC236}">
                <a16:creationId xmlns:a16="http://schemas.microsoft.com/office/drawing/2014/main" id="{FC57C0E1-A6C2-9C45-BEB9-40FE8A343A85}"/>
              </a:ext>
            </a:extLst>
          </p:cNvPr>
          <p:cNvSpPr txBox="1">
            <a:spLocks/>
          </p:cNvSpPr>
          <p:nvPr/>
        </p:nvSpPr>
        <p:spPr>
          <a:xfrm>
            <a:off x="0" y="273509"/>
            <a:ext cx="7886700" cy="649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4289" rIns="34289" anchor="b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hangingPunct="1"/>
            <a:r>
              <a:rPr lang="en-US" sz="3000" b="1" dirty="0">
                <a:solidFill>
                  <a:srgbClr val="C00000"/>
                </a:solidFill>
              </a:rPr>
              <a:t>OpenSSL</a:t>
            </a:r>
            <a:endParaRPr lang="en-US" sz="3000" dirty="0">
              <a:solidFill>
                <a:srgbClr val="C00000"/>
              </a:solidFill>
            </a:endParaRPr>
          </a:p>
        </p:txBody>
      </p:sp>
      <p:sp>
        <p:nvSpPr>
          <p:cNvPr id="8" name="Rectangle 7">
            <a:hlinkClick r:id="rId2"/>
            <a:extLst>
              <a:ext uri="{FF2B5EF4-FFF2-40B4-BE49-F238E27FC236}">
                <a16:creationId xmlns:a16="http://schemas.microsoft.com/office/drawing/2014/main" id="{1FCF9E2F-0F50-0440-A1DA-5D01C165F66B}"/>
              </a:ext>
            </a:extLst>
          </p:cNvPr>
          <p:cNvSpPr/>
          <p:nvPr/>
        </p:nvSpPr>
        <p:spPr>
          <a:xfrm>
            <a:off x="0" y="5129629"/>
            <a:ext cx="3717684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dirty="0">
                <a:hlinkClick r:id="rId3"/>
              </a:rPr>
              <a:t>https://asecuritysite.com/openssl/openssl_full2</a:t>
            </a:r>
            <a:endParaRPr lang="en-US" sz="1350" dirty="0"/>
          </a:p>
          <a:p>
            <a:r>
              <a:rPr lang="en-US" sz="1350" dirty="0">
                <a:hlinkClick r:id="rId4"/>
              </a:rPr>
              <a:t>https://asecuritysite.com/webcrypto/crypt_hash</a:t>
            </a:r>
            <a:r>
              <a:rPr lang="en-US" sz="1350" dirty="0"/>
              <a:t>  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B0146071-01D1-D3F0-3F1A-D0FFE63F83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459" y="996508"/>
            <a:ext cx="6990857" cy="3721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730004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" name="Shape 345">
            <a:extLst>
              <a:ext uri="{FF2B5EF4-FFF2-40B4-BE49-F238E27FC236}">
                <a16:creationId xmlns:a16="http://schemas.microsoft.com/office/drawing/2014/main" id="{FC57C0E1-A6C2-9C45-BEB9-40FE8A343A85}"/>
              </a:ext>
            </a:extLst>
          </p:cNvPr>
          <p:cNvSpPr txBox="1">
            <a:spLocks/>
          </p:cNvSpPr>
          <p:nvPr/>
        </p:nvSpPr>
        <p:spPr>
          <a:xfrm>
            <a:off x="0" y="273509"/>
            <a:ext cx="7886700" cy="649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4289" rIns="34289" anchor="b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hangingPunct="1"/>
            <a:r>
              <a:rPr lang="en-US" sz="3000" b="1" dirty="0">
                <a:solidFill>
                  <a:srgbClr val="C00000"/>
                </a:solidFill>
              </a:rPr>
              <a:t>LM and NTLM</a:t>
            </a:r>
            <a:endParaRPr lang="en-US" sz="3000" dirty="0">
              <a:solidFill>
                <a:srgbClr val="C00000"/>
              </a:solidFill>
            </a:endParaRPr>
          </a:p>
        </p:txBody>
      </p:sp>
      <p:sp>
        <p:nvSpPr>
          <p:cNvPr id="8" name="Rectangle 7">
            <a:hlinkClick r:id="rId2"/>
            <a:extLst>
              <a:ext uri="{FF2B5EF4-FFF2-40B4-BE49-F238E27FC236}">
                <a16:creationId xmlns:a16="http://schemas.microsoft.com/office/drawing/2014/main" id="{1FCF9E2F-0F50-0440-A1DA-5D01C165F66B}"/>
              </a:ext>
            </a:extLst>
          </p:cNvPr>
          <p:cNvSpPr/>
          <p:nvPr/>
        </p:nvSpPr>
        <p:spPr>
          <a:xfrm>
            <a:off x="1" y="5129629"/>
            <a:ext cx="2986715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dirty="0">
                <a:hlinkClick r:id="rId3"/>
              </a:rPr>
              <a:t>https://asecuritysite.com/hash/lmhash</a:t>
            </a:r>
            <a:r>
              <a:rPr lang="en-US" sz="1350" dirty="0"/>
              <a:t> 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3584FE45-368C-236E-F640-A20FE795DE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2785" y="263128"/>
            <a:ext cx="4011215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062C5BCA-A096-7B5A-CB3B-26BECAD632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814" y="1418191"/>
            <a:ext cx="5086148" cy="1439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321553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9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90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6" y="1"/>
            <a:ext cx="9108504" cy="5751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Title 1"/>
          <p:cNvSpPr txBox="1">
            <a:spLocks noGrp="1"/>
          </p:cNvSpPr>
          <p:nvPr>
            <p:ph type="title"/>
          </p:nvPr>
        </p:nvSpPr>
        <p:spPr>
          <a:xfrm>
            <a:off x="468312" y="258067"/>
            <a:ext cx="5327651" cy="5314753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l" defTabSz="896111">
              <a:defRPr sz="3822" b="1">
                <a:solidFill>
                  <a:srgbClr val="C00000"/>
                </a:solidFill>
              </a:defRPr>
            </a:pPr>
            <a:r>
              <a:rPr lang="en-US" dirty="0"/>
              <a:t>Unit</a:t>
            </a:r>
            <a:r>
              <a:rPr dirty="0"/>
              <a:t> 3: Hashing</a:t>
            </a:r>
            <a:br>
              <a:rPr dirty="0"/>
            </a:br>
            <a:br>
              <a:rPr dirty="0"/>
            </a:br>
            <a:r>
              <a:rPr sz="1764" b="0" dirty="0"/>
              <a:t>Hashing Types.</a:t>
            </a:r>
            <a:br>
              <a:rPr sz="1764" b="0" dirty="0"/>
            </a:br>
            <a:r>
              <a:rPr sz="1764" b="0" dirty="0"/>
              <a:t>Hashing Methods.</a:t>
            </a:r>
            <a:br>
              <a:rPr sz="1764" b="0" dirty="0"/>
            </a:br>
            <a:r>
              <a:rPr sz="1764" dirty="0"/>
              <a:t>Salting.</a:t>
            </a:r>
            <a:br>
              <a:rPr sz="1764" dirty="0"/>
            </a:br>
            <a:r>
              <a:rPr sz="1764" b="0" dirty="0"/>
              <a:t>Collisions.</a:t>
            </a:r>
            <a:br>
              <a:rPr sz="1764" b="0" dirty="0"/>
            </a:br>
            <a:r>
              <a:rPr sz="1764" b="0" dirty="0"/>
              <a:t>LM and NTLM Hashes (Windows).</a:t>
            </a:r>
            <a:br>
              <a:rPr sz="1764" b="0" dirty="0"/>
            </a:br>
            <a:r>
              <a:rPr sz="1764" b="0" dirty="0"/>
              <a:t>Hash Benchmarks.</a:t>
            </a:r>
            <a:br>
              <a:rPr sz="1764" b="0" dirty="0"/>
            </a:br>
            <a:r>
              <a:rPr sz="1764" b="0" dirty="0"/>
              <a:t>Message Authentication Codes (MACs).</a:t>
            </a:r>
            <a:br>
              <a:rPr sz="1764" b="0" dirty="0"/>
            </a:br>
            <a:r>
              <a:rPr lang="en-US" sz="1600" b="0" dirty="0"/>
              <a:t>Key Derivation Function (KDF)</a:t>
            </a:r>
            <a:br>
              <a:rPr lang="en-US" sz="1764" b="0" dirty="0"/>
            </a:br>
            <a:r>
              <a:rPr sz="1764" b="0" dirty="0"/>
              <a:t>OTP/HOTP.</a:t>
            </a:r>
            <a:br>
              <a:rPr sz="1764" b="0" dirty="0"/>
            </a:br>
            <a:r>
              <a:rPr sz="1764" b="0" dirty="0"/>
              <a:t>Secret Shares.</a:t>
            </a:r>
            <a:br>
              <a:rPr sz="1764" b="0" dirty="0"/>
            </a:br>
            <a:br>
              <a:rPr sz="1764" b="0" dirty="0"/>
            </a:br>
            <a:r>
              <a:rPr sz="2646" dirty="0">
                <a:solidFill>
                  <a:srgbClr val="000000"/>
                </a:solidFill>
              </a:rPr>
              <a:t>Prof Bill Buchanan OBE</a:t>
            </a:r>
            <a:br>
              <a:rPr sz="2646" dirty="0">
                <a:solidFill>
                  <a:srgbClr val="000000"/>
                </a:solidFill>
              </a:rPr>
            </a:br>
            <a:r>
              <a:rPr sz="1764" b="0" dirty="0"/>
              <a:t>http://</a:t>
            </a:r>
            <a:r>
              <a:rPr sz="1764" b="0" dirty="0" err="1"/>
              <a:t>asecuritysite.com</a:t>
            </a:r>
            <a:r>
              <a:rPr sz="1764" b="0" dirty="0"/>
              <a:t>/crypto03</a:t>
            </a:r>
            <a:br>
              <a:rPr sz="1764" b="0" dirty="0"/>
            </a:br>
            <a:r>
              <a:rPr sz="1764" b="0" dirty="0"/>
              <a:t>http://</a:t>
            </a:r>
            <a:r>
              <a:rPr sz="1764" b="0" dirty="0" err="1"/>
              <a:t>asecuritysite.com</a:t>
            </a:r>
            <a:r>
              <a:rPr sz="1764" b="0" dirty="0"/>
              <a:t>/encryption</a:t>
            </a:r>
            <a:br>
              <a:rPr sz="1764" b="0" dirty="0"/>
            </a:br>
            <a:endParaRPr sz="1764" b="0" dirty="0"/>
          </a:p>
        </p:txBody>
      </p:sp>
      <p:pic>
        <p:nvPicPr>
          <p:cNvPr id="3" name="Picture 2" descr="Text&#10;&#10;Description automatically generated with low confidence">
            <a:extLst>
              <a:ext uri="{FF2B5EF4-FFF2-40B4-BE49-F238E27FC236}">
                <a16:creationId xmlns:a16="http://schemas.microsoft.com/office/drawing/2014/main" id="{C9D9A022-2128-AF89-DD55-E8D8F2C9AA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6717" y="1472347"/>
            <a:ext cx="3464255" cy="3399904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Title 1"/>
          <p:cNvSpPr txBox="1">
            <a:spLocks noGrp="1"/>
          </p:cNvSpPr>
          <p:nvPr>
            <p:ph type="title"/>
          </p:nvPr>
        </p:nvSpPr>
        <p:spPr>
          <a:xfrm>
            <a:off x="468312" y="317648"/>
            <a:ext cx="5327651" cy="5328445"/>
          </a:xfrm>
          <a:prstGeom prst="rect">
            <a:avLst/>
          </a:prstGeom>
        </p:spPr>
        <p:txBody>
          <a:bodyPr/>
          <a:lstStyle/>
          <a:p>
            <a:pPr algn="l">
              <a:defRPr sz="3900" b="1">
                <a:solidFill>
                  <a:srgbClr val="C00000"/>
                </a:solidFill>
              </a:defRPr>
            </a:pPr>
            <a:r>
              <a:rPr lang="en-US" dirty="0"/>
              <a:t>Unit</a:t>
            </a:r>
            <a:r>
              <a:rPr dirty="0"/>
              <a:t> 3: Hashing</a:t>
            </a:r>
            <a:br>
              <a:rPr dirty="0"/>
            </a:br>
            <a:br>
              <a:rPr dirty="0"/>
            </a:br>
            <a:r>
              <a:rPr sz="1800" dirty="0"/>
              <a:t>Hashing Types.</a:t>
            </a:r>
            <a:br>
              <a:rPr sz="1800" dirty="0"/>
            </a:br>
            <a:r>
              <a:rPr sz="1800" b="0" dirty="0"/>
              <a:t>Hashing Methods.</a:t>
            </a:r>
            <a:br>
              <a:rPr sz="1800" b="0" dirty="0"/>
            </a:br>
            <a:r>
              <a:rPr sz="1800" b="0" dirty="0"/>
              <a:t>Salting.</a:t>
            </a:r>
            <a:br>
              <a:rPr sz="1800" b="0" dirty="0"/>
            </a:br>
            <a:r>
              <a:rPr sz="1800" b="0" dirty="0"/>
              <a:t>Collisions.</a:t>
            </a:r>
            <a:br>
              <a:rPr sz="1800" b="0" dirty="0"/>
            </a:br>
            <a:r>
              <a:rPr sz="1800" b="0" dirty="0"/>
              <a:t>LM and NTLM Hashes (Windows).</a:t>
            </a:r>
            <a:br>
              <a:rPr sz="1800" b="0" dirty="0"/>
            </a:br>
            <a:r>
              <a:rPr sz="1800" b="0" dirty="0"/>
              <a:t>Hash Benchmarks.</a:t>
            </a:r>
            <a:br>
              <a:rPr sz="1800" b="0" dirty="0"/>
            </a:br>
            <a:r>
              <a:rPr sz="1800" b="0" dirty="0"/>
              <a:t>Message Authentication Codes (MACs).</a:t>
            </a:r>
            <a:br>
              <a:rPr sz="1800" b="0" dirty="0"/>
            </a:br>
            <a:r>
              <a:rPr lang="en-US" sz="1800" b="0" dirty="0"/>
              <a:t>Key Derivation Function (KDF).</a:t>
            </a:r>
            <a:br>
              <a:rPr lang="en-US" sz="1800" b="0" dirty="0"/>
            </a:br>
            <a:r>
              <a:rPr sz="1800" b="0" dirty="0"/>
              <a:t>OTP/HOTP.</a:t>
            </a:r>
            <a:br>
              <a:rPr sz="1800" b="0" dirty="0"/>
            </a:br>
            <a:r>
              <a:rPr lang="en-GB" sz="1800" b="0" dirty="0" err="1"/>
              <a:t>Hashcat</a:t>
            </a:r>
            <a:r>
              <a:rPr lang="en-GB" sz="1800" b="0" dirty="0"/>
              <a:t> (for practical work)</a:t>
            </a:r>
            <a:br>
              <a:rPr sz="1800" b="0" dirty="0"/>
            </a:br>
            <a:br>
              <a:rPr sz="1800" b="0" dirty="0"/>
            </a:br>
            <a:r>
              <a:rPr sz="2700" dirty="0">
                <a:solidFill>
                  <a:srgbClr val="000000"/>
                </a:solidFill>
              </a:rPr>
              <a:t>Prof Bill Buchanan OBE</a:t>
            </a:r>
            <a:br>
              <a:rPr sz="2700" dirty="0">
                <a:solidFill>
                  <a:srgbClr val="000000"/>
                </a:solidFill>
              </a:rPr>
            </a:br>
            <a:r>
              <a:rPr lang="en-GB" sz="1800" dirty="0"/>
              <a:t>https://</a:t>
            </a:r>
            <a:r>
              <a:rPr lang="en-GB" sz="1800" dirty="0" err="1"/>
              <a:t>asecuritysite.com</a:t>
            </a:r>
            <a:r>
              <a:rPr lang="en-GB" sz="1800" dirty="0"/>
              <a:t>/hash</a:t>
            </a:r>
            <a:br>
              <a:rPr sz="1800" b="0" dirty="0"/>
            </a:br>
            <a:endParaRPr sz="1800" b="0" dirty="0"/>
          </a:p>
        </p:txBody>
      </p:sp>
      <p:pic>
        <p:nvPicPr>
          <p:cNvPr id="5" name="Picture 4" descr="Text&#10;&#10;Description automatically generated with low confidence">
            <a:extLst>
              <a:ext uri="{FF2B5EF4-FFF2-40B4-BE49-F238E27FC236}">
                <a16:creationId xmlns:a16="http://schemas.microsoft.com/office/drawing/2014/main" id="{BEF49B62-6C7E-0551-3A1E-DE2F239123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6717" y="1472347"/>
            <a:ext cx="3464255" cy="3399904"/>
          </a:xfrm>
          <a:prstGeom prst="rect">
            <a:avLst/>
          </a:prstGeom>
        </p:spPr>
      </p:pic>
      <p:pic>
        <p:nvPicPr>
          <p:cNvPr id="3" name="Picture 2" descr="Diagram, schematic&#10;&#10;Description automatically generated">
            <a:extLst>
              <a:ext uri="{FF2B5EF4-FFF2-40B4-BE49-F238E27FC236}">
                <a16:creationId xmlns:a16="http://schemas.microsoft.com/office/drawing/2014/main" id="{727777A1-2BE1-CA27-C592-E4CE0D2ED9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286396"/>
            <a:ext cx="9165257" cy="2903467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6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4993704" y="-3106995"/>
            <a:ext cx="8229601" cy="3771637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97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0" y="1"/>
            <a:ext cx="9138503" cy="5715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isInverted="1"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00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01" name="Picture 5" descr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08504" cy="571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04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05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Title 1"/>
          <p:cNvSpPr txBox="1">
            <a:spLocks noGrp="1"/>
          </p:cNvSpPr>
          <p:nvPr>
            <p:ph type="title"/>
          </p:nvPr>
        </p:nvSpPr>
        <p:spPr>
          <a:xfrm>
            <a:off x="468312" y="370532"/>
            <a:ext cx="5327651" cy="5232500"/>
          </a:xfrm>
          <a:prstGeom prst="rect">
            <a:avLst/>
          </a:prstGeom>
        </p:spPr>
        <p:txBody>
          <a:bodyPr/>
          <a:lstStyle/>
          <a:p>
            <a:pPr algn="l" defTabSz="877823">
              <a:defRPr sz="3743" b="1">
                <a:solidFill>
                  <a:srgbClr val="C00000"/>
                </a:solidFill>
              </a:defRPr>
            </a:pPr>
            <a:r>
              <a:rPr lang="en-US" dirty="0"/>
              <a:t>Unit</a:t>
            </a:r>
            <a:r>
              <a:rPr dirty="0"/>
              <a:t> 3: Hashing</a:t>
            </a:r>
            <a:br>
              <a:rPr dirty="0"/>
            </a:br>
            <a:br>
              <a:rPr dirty="0"/>
            </a:br>
            <a:r>
              <a:rPr sz="1727" b="0" dirty="0"/>
              <a:t>Hashing Types.</a:t>
            </a:r>
            <a:br>
              <a:rPr sz="1727" b="0" dirty="0"/>
            </a:br>
            <a:r>
              <a:rPr sz="1727" b="0" dirty="0"/>
              <a:t>Hashing Methods.</a:t>
            </a:r>
            <a:br>
              <a:rPr sz="1727" b="0" dirty="0"/>
            </a:br>
            <a:r>
              <a:rPr sz="1727" b="0" dirty="0"/>
              <a:t>Salting.</a:t>
            </a:r>
            <a:br>
              <a:rPr sz="1727" b="0" dirty="0"/>
            </a:br>
            <a:r>
              <a:rPr sz="1727" dirty="0"/>
              <a:t>Collisions.</a:t>
            </a:r>
            <a:br>
              <a:rPr sz="1727" dirty="0"/>
            </a:br>
            <a:r>
              <a:rPr sz="1727" b="0" dirty="0"/>
              <a:t>LM and NTLM Hashes (Windows).</a:t>
            </a:r>
            <a:br>
              <a:rPr sz="1727" b="0" dirty="0"/>
            </a:br>
            <a:r>
              <a:rPr sz="1727" b="0" dirty="0"/>
              <a:t>Hash Benchmarks.</a:t>
            </a:r>
            <a:br>
              <a:rPr sz="1727" b="0" dirty="0"/>
            </a:br>
            <a:r>
              <a:rPr sz="1727" b="0" dirty="0"/>
              <a:t>Message Authentication Codes (MACs).</a:t>
            </a:r>
            <a:br>
              <a:rPr sz="1727" b="0" dirty="0"/>
            </a:br>
            <a:r>
              <a:rPr lang="en-US" sz="1600" b="0" dirty="0"/>
              <a:t>Key Derivation Function (KDF)</a:t>
            </a:r>
            <a:br>
              <a:rPr lang="en-US" sz="1727" b="0" dirty="0"/>
            </a:br>
            <a:r>
              <a:rPr sz="1727" b="0" dirty="0"/>
              <a:t>OTP/HOTP.</a:t>
            </a:r>
            <a:br>
              <a:rPr sz="1727" b="0" dirty="0"/>
            </a:br>
            <a:r>
              <a:rPr lang="en-US" sz="1727" b="0" dirty="0" err="1"/>
              <a:t>Hashcat</a:t>
            </a:r>
            <a:r>
              <a:rPr lang="en-US" sz="1727" b="0" dirty="0"/>
              <a:t>.</a:t>
            </a:r>
            <a:br>
              <a:rPr sz="1727" b="0" dirty="0"/>
            </a:br>
            <a:br>
              <a:rPr sz="1727" b="0" dirty="0"/>
            </a:br>
            <a:r>
              <a:rPr sz="2592" dirty="0">
                <a:solidFill>
                  <a:srgbClr val="000000"/>
                </a:solidFill>
              </a:rPr>
              <a:t>Prof Bill Buchanan OBE</a:t>
            </a:r>
            <a:br>
              <a:rPr sz="2592" dirty="0">
                <a:solidFill>
                  <a:srgbClr val="000000"/>
                </a:solidFill>
              </a:rPr>
            </a:br>
            <a:r>
              <a:rPr lang="en-GB" sz="1600" dirty="0"/>
              <a:t>https://</a:t>
            </a:r>
            <a:r>
              <a:rPr lang="en-GB" sz="1600" dirty="0" err="1"/>
              <a:t>asecuritysite.com</a:t>
            </a:r>
            <a:r>
              <a:rPr lang="en-GB" sz="1600" dirty="0"/>
              <a:t>/hash</a:t>
            </a:r>
            <a:br>
              <a:rPr sz="1727" b="0" dirty="0"/>
            </a:br>
            <a:endParaRPr sz="1727" b="0" dirty="0"/>
          </a:p>
        </p:txBody>
      </p:sp>
      <p:pic>
        <p:nvPicPr>
          <p:cNvPr id="3" name="Picture 2" descr="Text&#10;&#10;Description automatically generated with low confidence">
            <a:extLst>
              <a:ext uri="{FF2B5EF4-FFF2-40B4-BE49-F238E27FC236}">
                <a16:creationId xmlns:a16="http://schemas.microsoft.com/office/drawing/2014/main" id="{DFD3DBB4-D195-8368-1AC5-DC5063607E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6717" y="1472347"/>
            <a:ext cx="3464255" cy="3399904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0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11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93" y="1"/>
            <a:ext cx="9130908" cy="572636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isInverted="1"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4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15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9144000" cy="5715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19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720" y="391667"/>
            <a:ext cx="3615618" cy="2033785"/>
          </a:xfrm>
          <a:prstGeom prst="rect">
            <a:avLst/>
          </a:prstGeom>
          <a:ln w="12700">
            <a:miter lim="400000"/>
          </a:ln>
        </p:spPr>
      </p:pic>
      <p:sp>
        <p:nvSpPr>
          <p:cNvPr id="220" name="TextBox 3"/>
          <p:cNvSpPr txBox="1"/>
          <p:nvPr/>
        </p:nvSpPr>
        <p:spPr>
          <a:xfrm>
            <a:off x="457200" y="3865612"/>
            <a:ext cx="5490975" cy="1488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t>C:\openssl&gt;openssl md5 hash01.jpg</a:t>
            </a:r>
            <a:br/>
            <a:r>
              <a:t>MD5(hash01.jpg)= </a:t>
            </a:r>
            <a:r>
              <a:rPr b="1"/>
              <a:t>e06723d4961a0a3f950e7786f3766338</a:t>
            </a:r>
            <a:br>
              <a:rPr b="1"/>
            </a:br>
            <a:br>
              <a:rPr b="1"/>
            </a:br>
            <a:r>
              <a:t>C:\openssl&gt;openssl md5 hash02.jpg</a:t>
            </a:r>
            <a:br/>
            <a:r>
              <a:t>MD5(hash02.jpg)= </a:t>
            </a:r>
            <a:r>
              <a:rPr b="1"/>
              <a:t>e06723d4961a0a3f950e7786f3766338</a:t>
            </a:r>
          </a:p>
        </p:txBody>
      </p:sp>
      <p:sp>
        <p:nvSpPr>
          <p:cNvPr id="221" name="Rectangle 5"/>
          <p:cNvSpPr txBox="1"/>
          <p:nvPr/>
        </p:nvSpPr>
        <p:spPr>
          <a:xfrm>
            <a:off x="4283967" y="566172"/>
            <a:ext cx="4248474" cy="3444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b="1"/>
            </a:pPr>
            <a:r>
              <a:t>Nat McHugh</a:t>
            </a:r>
          </a:p>
          <a:p>
            <a:pPr marL="285750" indent="-285750">
              <a:buSzPct val="100000"/>
              <a:buFont typeface="Arial"/>
              <a:buChar char="•"/>
            </a:pPr>
            <a:r>
              <a:t>10 hours of computing on the Amazon GPU Cloud.</a:t>
            </a:r>
          </a:p>
          <a:p>
            <a:pPr marL="285750" indent="-285750">
              <a:buSzPct val="100000"/>
              <a:buFont typeface="Arial"/>
              <a:buChar char="•"/>
            </a:pPr>
            <a:r>
              <a:t>Cost: 60 cents</a:t>
            </a:r>
          </a:p>
          <a:p>
            <a:pPr marL="285750" indent="-285750">
              <a:buSzPct val="100000"/>
              <a:buFont typeface="Arial"/>
              <a:buChar char="•"/>
            </a:pPr>
            <a:r>
              <a:t>Used: Hashcat (on CUDA)</a:t>
            </a:r>
          </a:p>
          <a:p>
            <a:pPr marL="285750" indent="-285750">
              <a:buSzPct val="100000"/>
              <a:buFont typeface="Arial"/>
              <a:buChar char="•"/>
            </a:pPr>
            <a:r>
              <a:t>Birthday attack: A group size of only 70 people results in a 99.9% chance of two people sharing the same birthday.</a:t>
            </a:r>
          </a:p>
          <a:p>
            <a:pPr marL="285750" indent="-285750">
              <a:buSzPct val="100000"/>
              <a:buFont typeface="Arial"/>
              <a:buChar char="•"/>
            </a:pPr>
            <a:r>
              <a:t>M-bit output there are 2^m messages, and the same hash value would only require 2^(m/2) random messages. 18,446,744,073,709,551,616.</a:t>
            </a:r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Title 1"/>
          <p:cNvSpPr txBox="1">
            <a:spLocks noGrp="1"/>
          </p:cNvSpPr>
          <p:nvPr>
            <p:ph type="title"/>
          </p:nvPr>
        </p:nvSpPr>
        <p:spPr>
          <a:xfrm>
            <a:off x="379412" y="243036"/>
            <a:ext cx="5327651" cy="4875064"/>
          </a:xfrm>
          <a:prstGeom prst="rect">
            <a:avLst/>
          </a:prstGeom>
        </p:spPr>
        <p:txBody>
          <a:bodyPr/>
          <a:lstStyle/>
          <a:p>
            <a:pPr algn="l" defTabSz="822959">
              <a:defRPr sz="3509" b="1">
                <a:solidFill>
                  <a:srgbClr val="C00000"/>
                </a:solidFill>
              </a:defRPr>
            </a:pPr>
            <a:r>
              <a:rPr dirty="0"/>
              <a:t>Chapter 3: Hashing</a:t>
            </a:r>
            <a:br>
              <a:rPr dirty="0"/>
            </a:br>
            <a:br>
              <a:rPr dirty="0"/>
            </a:br>
            <a:r>
              <a:rPr sz="1619" b="0" dirty="0"/>
              <a:t>Hashing Types.</a:t>
            </a:r>
            <a:br>
              <a:rPr sz="1619" b="0" dirty="0"/>
            </a:br>
            <a:r>
              <a:rPr sz="1619" b="0" dirty="0"/>
              <a:t>Hashing Methods.</a:t>
            </a:r>
            <a:br>
              <a:rPr sz="1619" b="0" dirty="0"/>
            </a:br>
            <a:r>
              <a:rPr sz="1619" b="0" dirty="0"/>
              <a:t>Salting.</a:t>
            </a:r>
            <a:br>
              <a:rPr sz="1619" b="0" dirty="0"/>
            </a:br>
            <a:r>
              <a:rPr sz="1619" b="0" dirty="0"/>
              <a:t>Collisions</a:t>
            </a:r>
            <a:r>
              <a:rPr sz="1619" dirty="0"/>
              <a:t>.</a:t>
            </a:r>
            <a:br>
              <a:rPr sz="1619" dirty="0"/>
            </a:br>
            <a:r>
              <a:rPr sz="1619" dirty="0"/>
              <a:t>LM and NTLM Hashes (Windows).</a:t>
            </a:r>
            <a:br>
              <a:rPr sz="1619" dirty="0"/>
            </a:br>
            <a:r>
              <a:rPr sz="1619" b="0" dirty="0"/>
              <a:t>Hash Benchmarks.</a:t>
            </a:r>
            <a:br>
              <a:rPr sz="1619" b="0" dirty="0"/>
            </a:br>
            <a:r>
              <a:rPr sz="1619" b="0" dirty="0"/>
              <a:t>Message Authentication Codes (MACs).</a:t>
            </a:r>
            <a:br>
              <a:rPr sz="1619" b="0" dirty="0"/>
            </a:br>
            <a:r>
              <a:rPr lang="en-US" sz="1600" b="0" dirty="0"/>
              <a:t>Key Derivation Function (KDF)</a:t>
            </a:r>
            <a:br>
              <a:rPr lang="en-US" sz="1619" b="0" dirty="0"/>
            </a:br>
            <a:r>
              <a:rPr sz="1619" b="0" dirty="0"/>
              <a:t>OTP/HOTP.</a:t>
            </a:r>
            <a:br>
              <a:rPr sz="1619" b="0" dirty="0"/>
            </a:br>
            <a:r>
              <a:rPr lang="en-US" sz="1619" b="0" dirty="0" err="1"/>
              <a:t>Hashcat</a:t>
            </a:r>
            <a:r>
              <a:rPr lang="en-US" sz="1619" b="0" dirty="0"/>
              <a:t>.</a:t>
            </a:r>
            <a:br>
              <a:rPr sz="1619" b="0" dirty="0"/>
            </a:br>
            <a:br>
              <a:rPr sz="1619" b="0" dirty="0"/>
            </a:br>
            <a:r>
              <a:rPr sz="2430" dirty="0">
                <a:solidFill>
                  <a:srgbClr val="000000"/>
                </a:solidFill>
              </a:rPr>
              <a:t>Prof Bill Buchanan OBE</a:t>
            </a:r>
            <a:br>
              <a:rPr sz="2430" dirty="0">
                <a:solidFill>
                  <a:srgbClr val="000000"/>
                </a:solidFill>
              </a:rPr>
            </a:br>
            <a:r>
              <a:rPr lang="en-GB" sz="1600" dirty="0"/>
              <a:t>https://</a:t>
            </a:r>
            <a:r>
              <a:rPr lang="en-GB" sz="1600" dirty="0" err="1"/>
              <a:t>asecuritysite.com</a:t>
            </a:r>
            <a:r>
              <a:rPr lang="en-GB" sz="1600" dirty="0"/>
              <a:t>/hash</a:t>
            </a:r>
            <a:br>
              <a:rPr sz="1619" b="0" dirty="0"/>
            </a:br>
            <a:endParaRPr sz="1619" b="0" dirty="0"/>
          </a:p>
        </p:txBody>
      </p:sp>
      <p:pic>
        <p:nvPicPr>
          <p:cNvPr id="3" name="Picture 2" descr="Text&#10;&#10;Description automatically generated with low confidence">
            <a:extLst>
              <a:ext uri="{FF2B5EF4-FFF2-40B4-BE49-F238E27FC236}">
                <a16:creationId xmlns:a16="http://schemas.microsoft.com/office/drawing/2014/main" id="{96973DBE-DBDE-A07E-A786-90CF212418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6717" y="1472347"/>
            <a:ext cx="3464255" cy="3399904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Content Placeholder 1"/>
          <p:cNvSpPr txBox="1">
            <a:spLocks noGrp="1"/>
          </p:cNvSpPr>
          <p:nvPr>
            <p:ph type="body" idx="1"/>
          </p:nvPr>
        </p:nvSpPr>
        <p:spPr>
          <a:xfrm>
            <a:off x="171480" y="1012019"/>
            <a:ext cx="8829676" cy="4583939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26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0655"/>
            <a:ext cx="9144000" cy="574565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Content Placeholder 1"/>
          <p:cNvSpPr txBox="1">
            <a:spLocks noGrp="1"/>
          </p:cNvSpPr>
          <p:nvPr>
            <p:ph type="body" idx="1"/>
          </p:nvPr>
        </p:nvSpPr>
        <p:spPr>
          <a:xfrm>
            <a:off x="171480" y="1012019"/>
            <a:ext cx="8829676" cy="4583939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29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0655"/>
            <a:ext cx="9144000" cy="574565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128D16-9377-2049-9477-C65CCEADFFA7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hape 345">
            <a:extLst>
              <a:ext uri="{FF2B5EF4-FFF2-40B4-BE49-F238E27FC236}">
                <a16:creationId xmlns:a16="http://schemas.microsoft.com/office/drawing/2014/main" id="{E4690FC7-F7C6-204E-8FF8-518B852D9A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3509"/>
            <a:ext cx="7886700" cy="649700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sz="3000" b="1" dirty="0">
                <a:solidFill>
                  <a:srgbClr val="C00000"/>
                </a:solidFill>
              </a:rPr>
              <a:t>Hashing</a:t>
            </a:r>
            <a:endParaRPr sz="3000" dirty="0">
              <a:solidFill>
                <a:srgbClr val="C00000"/>
              </a:solidFill>
            </a:endParaRP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796BD3AE-E454-1B40-B7DC-42B90F1B58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671" y="1132872"/>
            <a:ext cx="7825661" cy="298120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878455F-848A-B54B-AF3E-3EF4D2D01808}"/>
              </a:ext>
            </a:extLst>
          </p:cNvPr>
          <p:cNvSpPr/>
          <p:nvPr/>
        </p:nvSpPr>
        <p:spPr>
          <a:xfrm>
            <a:off x="0" y="5129629"/>
            <a:ext cx="3079689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dirty="0">
                <a:hlinkClick r:id="rId4"/>
              </a:rPr>
              <a:t>https://</a:t>
            </a:r>
            <a:r>
              <a:rPr lang="en-US" sz="1350" dirty="0" err="1">
                <a:hlinkClick r:id="rId4"/>
              </a:rPr>
              <a:t>asecuritysite.com</a:t>
            </a:r>
            <a:r>
              <a:rPr lang="en-US" sz="1350" dirty="0">
                <a:hlinkClick r:id="rId4"/>
              </a:rPr>
              <a:t>/</a:t>
            </a:r>
            <a:r>
              <a:rPr lang="en-US" sz="1350" dirty="0" err="1">
                <a:hlinkClick r:id="rId4"/>
              </a:rPr>
              <a:t>golang</a:t>
            </a:r>
            <a:r>
              <a:rPr lang="en-US" sz="1350" dirty="0">
                <a:hlinkClick r:id="rId4"/>
              </a:rPr>
              <a:t>/</a:t>
            </a:r>
            <a:r>
              <a:rPr lang="en-US" sz="1350" dirty="0" err="1">
                <a:hlinkClick r:id="rId4"/>
              </a:rPr>
              <a:t>gohash</a:t>
            </a:r>
            <a:endParaRPr lang="en-US" sz="135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CC4904B-7D83-0401-6451-97983B64F687}"/>
              </a:ext>
            </a:extLst>
          </p:cNvPr>
          <p:cNvSpPr txBox="1"/>
          <p:nvPr/>
        </p:nvSpPr>
        <p:spPr>
          <a:xfrm>
            <a:off x="404476" y="3952101"/>
            <a:ext cx="5696780" cy="71558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GB" sz="1350" dirty="0"/>
              <a:t>Cryptographic Hashes: MD5, SHA-1, SHA-256, SHA-3, RIPEMD, Blake2b</a:t>
            </a:r>
            <a:br>
              <a:rPr lang="en-GB" sz="1350" dirty="0"/>
            </a:br>
            <a:r>
              <a:rPr lang="en-GB" sz="1350" dirty="0"/>
              <a:t>Windows hashes: NTLM </a:t>
            </a:r>
          </a:p>
          <a:p>
            <a:r>
              <a:rPr lang="en-GB" sz="1350" dirty="0"/>
              <a:t>Non-cryptographic hashes: Spooky, Farm, FVN</a:t>
            </a:r>
          </a:p>
        </p:txBody>
      </p:sp>
    </p:spTree>
    <p:extLst>
      <p:ext uri="{BB962C8B-B14F-4D97-AF65-F5344CB8AC3E}">
        <p14:creationId xmlns:p14="http://schemas.microsoft.com/office/powerpoint/2010/main" val="3383416416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32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33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83" y="0"/>
            <a:ext cx="9129217" cy="568701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36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37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9144000" cy="5715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Title 1"/>
          <p:cNvSpPr txBox="1">
            <a:spLocks noGrp="1"/>
          </p:cNvSpPr>
          <p:nvPr>
            <p:ph type="title"/>
          </p:nvPr>
        </p:nvSpPr>
        <p:spPr>
          <a:xfrm>
            <a:off x="-612576" y="-138115"/>
            <a:ext cx="8229601" cy="9525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t>Hash Crackers/Bit Coin Miners</a:t>
            </a:r>
          </a:p>
        </p:txBody>
      </p:sp>
      <p:sp>
        <p:nvSpPr>
          <p:cNvPr id="240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41" name="Rectangle 5"/>
          <p:cNvSpPr txBox="1"/>
          <p:nvPr/>
        </p:nvSpPr>
        <p:spPr>
          <a:xfrm>
            <a:off x="4283967" y="1333500"/>
            <a:ext cx="4248474" cy="929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b="1"/>
            </a:pPr>
            <a:r>
              <a:t>Fast Hash One</a:t>
            </a:r>
          </a:p>
          <a:p>
            <a:pPr marL="285750" indent="-285750">
              <a:buSzPct val="100000"/>
              <a:buFont typeface="Arial"/>
              <a:buChar char="•"/>
            </a:pPr>
            <a:r>
              <a:t>1.536TH/s – Cost 3-5,000 dollars.</a:t>
            </a:r>
          </a:p>
        </p:txBody>
      </p:sp>
      <p:pic>
        <p:nvPicPr>
          <p:cNvPr id="242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58" y="1201316"/>
            <a:ext cx="3518051" cy="2195265"/>
          </a:xfrm>
          <a:prstGeom prst="rect">
            <a:avLst/>
          </a:prstGeom>
          <a:ln w="12700">
            <a:miter lim="400000"/>
          </a:ln>
        </p:spPr>
      </p:pic>
      <p:pic>
        <p:nvPicPr>
          <p:cNvPr id="243" name="Picture 4" descr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0032" y="2775946"/>
            <a:ext cx="3336305" cy="2502230"/>
          </a:xfrm>
          <a:prstGeom prst="rect">
            <a:avLst/>
          </a:prstGeom>
          <a:ln w="12700">
            <a:miter lim="400000"/>
          </a:ln>
        </p:spPr>
      </p:pic>
      <p:sp>
        <p:nvSpPr>
          <p:cNvPr id="244" name="Rectangle 9"/>
          <p:cNvSpPr txBox="1"/>
          <p:nvPr/>
        </p:nvSpPr>
        <p:spPr>
          <a:xfrm>
            <a:off x="683568" y="3565395"/>
            <a:ext cx="4248473" cy="1488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b="1"/>
            </a:pPr>
            <a:r>
              <a:t>25 GPU Hash Cracker</a:t>
            </a:r>
          </a:p>
          <a:p>
            <a:pPr marL="285750" indent="-285750">
              <a:buSzPct val="100000"/>
              <a:buFont typeface="Arial"/>
              <a:buChar char="•"/>
            </a:pPr>
            <a:r>
              <a:t>An eight character NTLM password cracked in 5.5 hours. 14 character LM hash cracked in six minutes. 350 billion hashes per second.</a:t>
            </a:r>
          </a:p>
        </p:txBody>
      </p: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822000A9-7DE8-5943-964D-070200400E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Title 1"/>
          <p:cNvSpPr txBox="1">
            <a:spLocks noGrp="1"/>
          </p:cNvSpPr>
          <p:nvPr>
            <p:ph type="title"/>
          </p:nvPr>
        </p:nvSpPr>
        <p:spPr>
          <a:xfrm>
            <a:off x="468312" y="193774"/>
            <a:ext cx="5327651" cy="5327452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 defTabSz="905255">
              <a:defRPr sz="3861" b="1">
                <a:solidFill>
                  <a:srgbClr val="C00000"/>
                </a:solidFill>
              </a:defRPr>
            </a:pPr>
            <a:r>
              <a:rPr lang="en-US" dirty="0"/>
              <a:t>Unit</a:t>
            </a:r>
            <a:r>
              <a:rPr dirty="0"/>
              <a:t> 3: Hashing</a:t>
            </a:r>
            <a:br>
              <a:rPr dirty="0"/>
            </a:br>
            <a:br>
              <a:rPr dirty="0"/>
            </a:br>
            <a:r>
              <a:rPr sz="1782" b="0" dirty="0"/>
              <a:t>Hashing Types.</a:t>
            </a:r>
            <a:br>
              <a:rPr sz="1782" b="0" dirty="0"/>
            </a:br>
            <a:r>
              <a:rPr sz="1782" b="0" dirty="0"/>
              <a:t>Hashing Methods.</a:t>
            </a:r>
            <a:br>
              <a:rPr sz="1782" b="0" dirty="0"/>
            </a:br>
            <a:r>
              <a:rPr sz="1782" b="0" dirty="0"/>
              <a:t>Salting.</a:t>
            </a:r>
            <a:br>
              <a:rPr sz="1782" b="0" dirty="0"/>
            </a:br>
            <a:r>
              <a:rPr sz="1782" b="0" dirty="0"/>
              <a:t>Collisions.</a:t>
            </a:r>
            <a:br>
              <a:rPr sz="1782" b="0" dirty="0"/>
            </a:br>
            <a:r>
              <a:rPr sz="1782" b="0" dirty="0"/>
              <a:t>LM and NTLM Hashes (Windows).</a:t>
            </a:r>
            <a:br>
              <a:rPr sz="1782" b="0" dirty="0"/>
            </a:br>
            <a:r>
              <a:rPr sz="1782" dirty="0"/>
              <a:t>Hash Benchmarks.</a:t>
            </a:r>
            <a:br>
              <a:rPr sz="1782" dirty="0"/>
            </a:br>
            <a:r>
              <a:rPr sz="1782" b="0" dirty="0"/>
              <a:t>Message Authentication Codes (MACs).</a:t>
            </a:r>
            <a:br>
              <a:rPr lang="en-US" sz="1782" b="0" dirty="0"/>
            </a:br>
            <a:r>
              <a:rPr lang="en-US" sz="1600" b="0" dirty="0"/>
              <a:t>Key Derivation Function (KDF)</a:t>
            </a:r>
            <a:br>
              <a:rPr sz="1782" b="0" dirty="0"/>
            </a:br>
            <a:r>
              <a:rPr sz="1782" b="0" dirty="0"/>
              <a:t>OTP/HOTP.</a:t>
            </a:r>
            <a:br>
              <a:rPr lang="en-US" sz="1782" b="0" dirty="0"/>
            </a:br>
            <a:r>
              <a:rPr lang="en-US" sz="1782" b="0" dirty="0" err="1"/>
              <a:t>Hashcat</a:t>
            </a:r>
            <a:r>
              <a:rPr lang="en-US" sz="1782" b="0" dirty="0"/>
              <a:t>.</a:t>
            </a:r>
            <a:br>
              <a:rPr sz="1782" b="0" dirty="0"/>
            </a:br>
            <a:br>
              <a:rPr sz="1782" b="0" dirty="0"/>
            </a:br>
            <a:r>
              <a:rPr sz="2673" dirty="0">
                <a:solidFill>
                  <a:srgbClr val="000000"/>
                </a:solidFill>
              </a:rPr>
              <a:t>Prof Bill Buchanan OBE</a:t>
            </a:r>
            <a:br>
              <a:rPr sz="2673" dirty="0">
                <a:solidFill>
                  <a:srgbClr val="000000"/>
                </a:solidFill>
              </a:rPr>
            </a:br>
            <a:r>
              <a:rPr lang="en-GB" sz="1600" dirty="0"/>
              <a:t>https://</a:t>
            </a:r>
            <a:r>
              <a:rPr lang="en-GB" sz="1600" dirty="0" err="1"/>
              <a:t>asecuritysite.com</a:t>
            </a:r>
            <a:r>
              <a:rPr lang="en-GB" sz="1600" dirty="0"/>
              <a:t>/hash</a:t>
            </a:r>
            <a:br>
              <a:rPr sz="1782" b="0" dirty="0"/>
            </a:br>
            <a:endParaRPr sz="1782" b="0" dirty="0"/>
          </a:p>
        </p:txBody>
      </p:sp>
      <p:pic>
        <p:nvPicPr>
          <p:cNvPr id="3" name="Picture 2" descr="Text&#10;&#10;Description automatically generated with low confidence">
            <a:extLst>
              <a:ext uri="{FF2B5EF4-FFF2-40B4-BE49-F238E27FC236}">
                <a16:creationId xmlns:a16="http://schemas.microsoft.com/office/drawing/2014/main" id="{BA7E327C-FAF8-25CD-0202-16B1E04825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6717" y="1472347"/>
            <a:ext cx="3464255" cy="3399904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Title 1"/>
          <p:cNvSpPr txBox="1">
            <a:spLocks noGrp="1"/>
          </p:cNvSpPr>
          <p:nvPr>
            <p:ph type="title"/>
          </p:nvPr>
        </p:nvSpPr>
        <p:spPr>
          <a:xfrm>
            <a:off x="-2844825" y="-282081"/>
            <a:ext cx="8229601" cy="9525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t>Benchmark</a:t>
            </a:r>
          </a:p>
        </p:txBody>
      </p:sp>
      <p:pic>
        <p:nvPicPr>
          <p:cNvPr id="249" name="Content Placeholder 7" descr="Content Placeholder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851" y="540234"/>
            <a:ext cx="2617949" cy="492174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52" name="Rectangle 4">
            <a:hlinkClick r:id="rId3"/>
          </p:cNvPr>
          <p:cNvGrpSpPr/>
          <p:nvPr/>
        </p:nvGrpSpPr>
        <p:grpSpPr>
          <a:xfrm>
            <a:off x="7236296" y="5305771"/>
            <a:ext cx="1584177" cy="409228"/>
            <a:chOff x="0" y="0"/>
            <a:chExt cx="1584175" cy="409227"/>
          </a:xfrm>
        </p:grpSpPr>
        <p:sp>
          <p:nvSpPr>
            <p:cNvPr id="250" name="Rectangle"/>
            <p:cNvSpPr/>
            <p:nvPr/>
          </p:nvSpPr>
          <p:spPr>
            <a:xfrm>
              <a:off x="0" y="-1"/>
              <a:ext cx="1584176" cy="409229"/>
            </a:xfrm>
            <a:prstGeom prst="rect">
              <a:avLst/>
            </a:prstGeom>
            <a:solidFill>
              <a:schemeClr val="accent1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51" name="Benchmark"/>
            <p:cNvSpPr txBox="1"/>
            <p:nvPr/>
          </p:nvSpPr>
          <p:spPr>
            <a:xfrm>
              <a:off x="0" y="19193"/>
              <a:ext cx="1584176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rPr dirty="0"/>
                <a:t>Benchmark</a:t>
              </a:r>
            </a:p>
          </p:txBody>
        </p:sp>
      </p:grpSp>
      <p:sp>
        <p:nvSpPr>
          <p:cNvPr id="253" name="TextBox 8"/>
          <p:cNvSpPr txBox="1"/>
          <p:nvPr/>
        </p:nvSpPr>
        <p:spPr>
          <a:xfrm>
            <a:off x="3050442" y="409227"/>
            <a:ext cx="5904658" cy="45550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1000"/>
            </a:pPr>
            <a:r>
              <a:rPr dirty="0"/>
              <a:t>Hashes “The quick brown fox jumps over the lazy dog:</a:t>
            </a:r>
          </a:p>
          <a:p>
            <a:pPr>
              <a:defRPr sz="1000"/>
            </a:pPr>
            <a:endParaRPr dirty="0"/>
          </a:p>
          <a:p>
            <a:pPr>
              <a:defRPr sz="1000"/>
            </a:pPr>
            <a:r>
              <a:rPr dirty="0"/>
              <a:t>SHA-1:	2fd4e1c67a2d28fced849ee1bb76e7391b93eb12</a:t>
            </a:r>
          </a:p>
          <a:p>
            <a:pPr>
              <a:defRPr sz="1000"/>
            </a:pPr>
            <a:r>
              <a:rPr dirty="0"/>
              <a:t>SHA-256:	d7a8fbb307d7809469ca9abcb0082e4f8d5651e46d3cdb762d02d0bf37c9e592</a:t>
            </a:r>
          </a:p>
          <a:p>
            <a:pPr>
              <a:defRPr sz="1000"/>
            </a:pPr>
            <a:r>
              <a:rPr dirty="0"/>
              <a:t>SHA-512:	07e547d9586f6a73f73fbac0435ed76951218fb7d0c8d788a309d7 </a:t>
            </a:r>
          </a:p>
          <a:p>
            <a:pPr>
              <a:defRPr sz="1000"/>
            </a:pPr>
            <a:r>
              <a:rPr dirty="0"/>
              <a:t>                                  85436bbb642e93a252a954f23912547d1e8a3b5ed6e1bfd7097821233fa0538f3db854fee6</a:t>
            </a:r>
          </a:p>
          <a:p>
            <a:pPr>
              <a:defRPr sz="1000"/>
            </a:pPr>
            <a:endParaRPr dirty="0"/>
          </a:p>
          <a:p>
            <a:pPr>
              <a:defRPr sz="1000"/>
            </a:pPr>
            <a:r>
              <a:rPr dirty="0"/>
              <a:t>MD-5:		9e107d9d372bb6826bd81d3542a419d6</a:t>
            </a:r>
          </a:p>
          <a:p>
            <a:pPr>
              <a:defRPr sz="1000"/>
            </a:pPr>
            <a:r>
              <a:rPr dirty="0"/>
              <a:t>DES:		ZDeS94Lcq/6zg</a:t>
            </a:r>
          </a:p>
          <a:p>
            <a:pPr>
              <a:defRPr sz="1000"/>
            </a:pPr>
            <a:r>
              <a:rPr dirty="0" err="1"/>
              <a:t>Bcrypt</a:t>
            </a:r>
            <a:r>
              <a:rPr dirty="0"/>
              <a:t>:		$2a$</a:t>
            </a:r>
            <a:r>
              <a:rPr b="1" dirty="0"/>
              <a:t>05</a:t>
            </a:r>
            <a:r>
              <a:rPr dirty="0"/>
              <a:t>$2czCv5GYgkx3aobmEyewB.ejV2hePMdbvTdCyNaSzWtlGPPjB2xx6</a:t>
            </a:r>
          </a:p>
          <a:p>
            <a:pPr>
              <a:defRPr sz="1000"/>
            </a:pPr>
            <a:r>
              <a:rPr dirty="0"/>
              <a:t>APR1:		$apr1$ZDzPE45C$3PvRanPycmNc6c2G9wT9b/</a:t>
            </a:r>
          </a:p>
          <a:p>
            <a:pPr>
              <a:defRPr sz="1000"/>
            </a:pPr>
            <a:r>
              <a:rPr dirty="0"/>
              <a:t>PBKDF2 (SHA1):		$pbkdf2$5$WkR6UEU0NUM$0RB2bimWrMY.EPYibpaBT2q3HFg</a:t>
            </a:r>
          </a:p>
          <a:p>
            <a:pPr>
              <a:defRPr sz="1000"/>
            </a:pPr>
            <a:r>
              <a:rPr dirty="0"/>
              <a:t>PBKDF2 (SHA-256):	$pbkdf2-sha256$5$WkR6UEU0NUM$yrJz2oJix7uBJZwZ/50vWUgdE </a:t>
            </a:r>
          </a:p>
          <a:p>
            <a:pPr>
              <a:defRPr sz="1000"/>
            </a:pPr>
            <a:r>
              <a:rPr dirty="0"/>
              <a:t>                                                                  I/i0ffqeU4obqC0pk4</a:t>
            </a:r>
          </a:p>
          <a:p>
            <a:pPr>
              <a:defRPr sz="1000"/>
            </a:pPr>
            <a:r>
              <a:rPr dirty="0"/>
              <a:t>LM Hash:		a7b07f9948d8cc7f97c4b0b30cae500f</a:t>
            </a:r>
          </a:p>
          <a:p>
            <a:pPr>
              <a:defRPr sz="1000"/>
            </a:pPr>
            <a:r>
              <a:rPr dirty="0"/>
              <a:t>NT Hash:		4e6a076ae1b04a815fa6332f69e2e231</a:t>
            </a:r>
          </a:p>
          <a:p>
            <a:pPr>
              <a:defRPr sz="1000"/>
            </a:pPr>
            <a:r>
              <a:rPr dirty="0"/>
              <a:t>MS DCC:		efa9778bbc94a7360f664eb7d7144725</a:t>
            </a:r>
          </a:p>
          <a:p>
            <a:pPr>
              <a:defRPr sz="1000"/>
            </a:pPr>
            <a:r>
              <a:rPr dirty="0"/>
              <a:t>LDAP (MD5):		{MD5}9e107d9d372bb6826bd81d3542a419d6</a:t>
            </a:r>
          </a:p>
          <a:p>
            <a:pPr>
              <a:defRPr sz="1000"/>
            </a:pPr>
            <a:r>
              <a:rPr dirty="0"/>
              <a:t>LDAP (SHA1):		{SHA}2fd4e1c67a2d28fced849ee1bb76e7391b93eb12</a:t>
            </a:r>
          </a:p>
          <a:p>
            <a:pPr>
              <a:defRPr sz="1000"/>
            </a:pPr>
            <a:r>
              <a:rPr dirty="0"/>
              <a:t>MS SQL 2000:		0x0100BF77CE595DCD1FC87A37B3DEBC27A8C97355CB96B8BAB </a:t>
            </a:r>
          </a:p>
          <a:p>
            <a:pPr>
              <a:defRPr sz="1000"/>
            </a:pPr>
            <a:r>
              <a:rPr dirty="0"/>
              <a:t>                                                                  63E602662BA5D5D33B913E422499BE72FF3D9BB65DE</a:t>
            </a:r>
          </a:p>
          <a:p>
            <a:pPr>
              <a:defRPr sz="1000"/>
            </a:pPr>
            <a:r>
              <a:rPr dirty="0"/>
              <a:t>MySQL:		*A4E4D26FD0C6455E23E2187C3AABE844332AA1B3</a:t>
            </a:r>
          </a:p>
          <a:p>
            <a:pPr>
              <a:defRPr sz="1000"/>
            </a:pPr>
            <a:r>
              <a:rPr dirty="0"/>
              <a:t>Oracle 10:		4CDA2299FCAD0499</a:t>
            </a:r>
          </a:p>
          <a:p>
            <a:pPr>
              <a:defRPr sz="1000"/>
            </a:pPr>
            <a:r>
              <a:rPr dirty="0"/>
              <a:t>Postgres (MD5):		md5d44c15daa11770f25c5350f7e5408dd1</a:t>
            </a:r>
          </a:p>
          <a:p>
            <a:pPr>
              <a:defRPr sz="1000"/>
            </a:pPr>
            <a:r>
              <a:rPr dirty="0"/>
              <a:t>Cisco PIX:		kGyKN5CqdFQ1qJUs</a:t>
            </a:r>
          </a:p>
          <a:p>
            <a:pPr>
              <a:defRPr sz="1000"/>
            </a:pPr>
            <a:r>
              <a:rPr dirty="0"/>
              <a:t>Cisco Type 7:		15260309443B3E2D2B3875200108010D41505640135E1B0E080 </a:t>
            </a:r>
          </a:p>
          <a:p>
            <a:pPr>
              <a:defRPr sz="1000"/>
            </a:pPr>
            <a:r>
              <a:rPr dirty="0"/>
              <a:t>                                                                  519574156401540035E460B594D1D53020B5C</a:t>
            </a:r>
            <a:endParaRPr lang="en-US" dirty="0"/>
          </a:p>
          <a:p>
            <a:pPr>
              <a:defRPr sz="1000"/>
            </a:pPr>
            <a:endParaRPr lang="en-GB" dirty="0"/>
          </a:p>
          <a:p>
            <a:pPr>
              <a:defRPr sz="1000"/>
            </a:pPr>
            <a:endParaRPr dirty="0"/>
          </a:p>
        </p:txBody>
      </p:sp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Title 1"/>
          <p:cNvSpPr txBox="1">
            <a:spLocks noGrp="1"/>
          </p:cNvSpPr>
          <p:nvPr>
            <p:ph type="title"/>
          </p:nvPr>
        </p:nvSpPr>
        <p:spPr>
          <a:xfrm>
            <a:off x="-2844825" y="-282081"/>
            <a:ext cx="8229601" cy="9525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dirty="0"/>
              <a:t>BLAKE 3</a:t>
            </a:r>
            <a:endParaRPr dirty="0"/>
          </a:p>
        </p:txBody>
      </p:sp>
      <p:grpSp>
        <p:nvGrpSpPr>
          <p:cNvPr id="252" name="Rectangle 4">
            <a:hlinkClick r:id="rId2"/>
          </p:cNvPr>
          <p:cNvGrpSpPr/>
          <p:nvPr/>
        </p:nvGrpSpPr>
        <p:grpSpPr>
          <a:xfrm>
            <a:off x="7236296" y="5305771"/>
            <a:ext cx="1584177" cy="409228"/>
            <a:chOff x="0" y="0"/>
            <a:chExt cx="1584175" cy="409227"/>
          </a:xfrm>
        </p:grpSpPr>
        <p:sp>
          <p:nvSpPr>
            <p:cNvPr id="250" name="Rectangle"/>
            <p:cNvSpPr/>
            <p:nvPr/>
          </p:nvSpPr>
          <p:spPr>
            <a:xfrm>
              <a:off x="0" y="-1"/>
              <a:ext cx="1584176" cy="409229"/>
            </a:xfrm>
            <a:prstGeom prst="rect">
              <a:avLst/>
            </a:prstGeom>
            <a:solidFill>
              <a:schemeClr val="accent1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51" name="Benchmark">
              <a:hlinkClick r:id="rId3"/>
            </p:cNvPr>
            <p:cNvSpPr txBox="1"/>
            <p:nvPr/>
          </p:nvSpPr>
          <p:spPr>
            <a:xfrm>
              <a:off x="0" y="19193"/>
              <a:ext cx="1584176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rPr lang="en-US" dirty="0"/>
                <a:t>View</a:t>
              </a:r>
              <a:endParaRPr dirty="0"/>
            </a:p>
          </p:txBody>
        </p:sp>
      </p:grpSp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27A379B0-48F8-65CA-0228-6E73013327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478" y="670420"/>
            <a:ext cx="5854428" cy="4845592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A98E1B9B-7908-189F-110D-9CAB705C89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0906" y="571792"/>
            <a:ext cx="3108862" cy="2389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2044713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Title 1"/>
          <p:cNvSpPr txBox="1">
            <a:spLocks noGrp="1"/>
          </p:cNvSpPr>
          <p:nvPr>
            <p:ph type="title"/>
          </p:nvPr>
        </p:nvSpPr>
        <p:spPr>
          <a:xfrm>
            <a:off x="-2226830" y="-223231"/>
            <a:ext cx="8229601" cy="9525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dirty="0"/>
              <a:t>Slowing a hash</a:t>
            </a:r>
            <a:endParaRPr dirty="0"/>
          </a:p>
        </p:txBody>
      </p:sp>
      <p:pic>
        <p:nvPicPr>
          <p:cNvPr id="249" name="Content Placeholder 7" descr="Content Placeholder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851" y="540234"/>
            <a:ext cx="2617949" cy="492174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52" name="Rectangle 4">
            <a:hlinkClick r:id="rId3"/>
          </p:cNvPr>
          <p:cNvGrpSpPr/>
          <p:nvPr/>
        </p:nvGrpSpPr>
        <p:grpSpPr>
          <a:xfrm>
            <a:off x="7236296" y="5305771"/>
            <a:ext cx="1584177" cy="409228"/>
            <a:chOff x="0" y="0"/>
            <a:chExt cx="1584175" cy="409227"/>
          </a:xfrm>
        </p:grpSpPr>
        <p:sp>
          <p:nvSpPr>
            <p:cNvPr id="250" name="Rectangle">
              <a:hlinkClick r:id="rId4"/>
            </p:cNvPr>
            <p:cNvSpPr/>
            <p:nvPr/>
          </p:nvSpPr>
          <p:spPr>
            <a:xfrm>
              <a:off x="0" y="-1"/>
              <a:ext cx="1584176" cy="409229"/>
            </a:xfrm>
            <a:prstGeom prst="rect">
              <a:avLst/>
            </a:prstGeom>
            <a:solidFill>
              <a:schemeClr val="accent1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51" name="Benchmark"/>
            <p:cNvSpPr txBox="1"/>
            <p:nvPr/>
          </p:nvSpPr>
          <p:spPr>
            <a:xfrm>
              <a:off x="0" y="19193"/>
              <a:ext cx="1584176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rPr lang="en-US" dirty="0"/>
                <a:t>SHA512-crypt</a:t>
              </a:r>
              <a:endParaRPr dirty="0"/>
            </a:p>
          </p:txBody>
        </p:sp>
      </p:grpSp>
      <p:sp>
        <p:nvSpPr>
          <p:cNvPr id="253" name="TextBox 8"/>
          <p:cNvSpPr txBox="1"/>
          <p:nvPr/>
        </p:nvSpPr>
        <p:spPr>
          <a:xfrm>
            <a:off x="2968570" y="1031337"/>
            <a:ext cx="5904658" cy="44012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1000"/>
            </a:pPr>
            <a:r>
              <a:rPr lang="en-GB" dirty="0"/>
              <a:t>To slow the hash, we can use rounds, where we continually hash for a number of rounds. In the following we use 5,000 rounds:</a:t>
            </a:r>
          </a:p>
          <a:p>
            <a:pPr>
              <a:defRPr sz="1000"/>
            </a:pPr>
            <a:endParaRPr lang="en-GB" dirty="0"/>
          </a:p>
          <a:p>
            <a:pPr>
              <a:defRPr sz="1000"/>
            </a:pPr>
            <a:r>
              <a:rPr lang="en-GB" dirty="0"/>
              <a:t>===Splunk hashed password=== </a:t>
            </a:r>
          </a:p>
          <a:p>
            <a:pPr>
              <a:defRPr sz="1000"/>
            </a:pPr>
            <a:r>
              <a:rPr lang="en-GB" dirty="0"/>
              <a:t>User: Fred </a:t>
            </a:r>
          </a:p>
          <a:p>
            <a:pPr>
              <a:defRPr sz="1000"/>
            </a:pPr>
            <a:r>
              <a:rPr lang="en-GB" dirty="0"/>
              <a:t>Password: qwerty123 </a:t>
            </a:r>
          </a:p>
          <a:p>
            <a:pPr>
              <a:defRPr sz="1000"/>
            </a:pPr>
            <a:r>
              <a:rPr lang="en-GB" dirty="0"/>
              <a:t>Salt: Uk8SVGLsBuSmD75R </a:t>
            </a:r>
          </a:p>
          <a:p>
            <a:pPr>
              <a:defRPr sz="1000"/>
            </a:pPr>
            <a:r>
              <a:rPr lang="en-GB" dirty="0"/>
              <a:t>===Hashed password </a:t>
            </a:r>
            <a:r>
              <a:rPr lang="en-GB" b="1" dirty="0"/>
              <a:t>Fred:$6$Uk8SVGLsBuSmD75R$Lhp5yjwRUAM.LbH5IIthZ1u0bAUdJwBvvccBshAvpFPiRn62EYeiKOaP8xh97aV4UaNfVykRZhUy/3ZOZd1oc.</a:t>
            </a:r>
          </a:p>
          <a:p>
            <a:pPr>
              <a:defRPr sz="1000"/>
            </a:pPr>
            <a:endParaRPr lang="en-GB" b="1" dirty="0"/>
          </a:p>
          <a:p>
            <a:pPr>
              <a:defRPr sz="1000"/>
            </a:pPr>
            <a:endParaRPr lang="en-GB" dirty="0"/>
          </a:p>
          <a:p>
            <a:pPr>
              <a:defRPr sz="1000"/>
            </a:pPr>
            <a:r>
              <a:rPr lang="en-GB" dirty="0" err="1"/>
              <a:t>root@kali</a:t>
            </a:r>
            <a:r>
              <a:rPr lang="en-GB" dirty="0"/>
              <a:t>:~# </a:t>
            </a:r>
            <a:r>
              <a:rPr lang="en-GB" dirty="0" err="1"/>
              <a:t>hashcat</a:t>
            </a:r>
            <a:r>
              <a:rPr lang="en-GB" dirty="0"/>
              <a:t> -b -m 1800</a:t>
            </a:r>
          </a:p>
          <a:p>
            <a:pPr>
              <a:defRPr sz="1000"/>
            </a:pPr>
            <a:r>
              <a:rPr lang="en-GB" dirty="0"/>
              <a:t>Initializing </a:t>
            </a:r>
            <a:r>
              <a:rPr lang="en-GB" dirty="0" err="1"/>
              <a:t>hashcat</a:t>
            </a:r>
            <a:r>
              <a:rPr lang="en-GB" dirty="0"/>
              <a:t> v0.49 with 1 threads and 32mb segment-size…</a:t>
            </a:r>
          </a:p>
          <a:p>
            <a:pPr>
              <a:defRPr sz="1000"/>
            </a:pPr>
            <a:r>
              <a:rPr lang="en-GB" dirty="0"/>
              <a:t>Device………..: Intel(R) Core(TM) i7–8850H CPU  2.60GHz</a:t>
            </a:r>
          </a:p>
          <a:p>
            <a:pPr>
              <a:defRPr sz="1000"/>
            </a:pPr>
            <a:r>
              <a:rPr lang="en-GB" dirty="0"/>
              <a:t>Instruction set..: x86_64</a:t>
            </a:r>
          </a:p>
          <a:p>
            <a:pPr>
              <a:defRPr sz="1000"/>
            </a:pPr>
            <a:r>
              <a:rPr lang="en-GB" dirty="0"/>
              <a:t>Number of threads: 1</a:t>
            </a:r>
          </a:p>
          <a:p>
            <a:pPr>
              <a:defRPr sz="1000"/>
            </a:pPr>
            <a:r>
              <a:rPr lang="en-GB" dirty="0"/>
              <a:t>Hash type: sha512crypt, SHA512(Unix)</a:t>
            </a:r>
          </a:p>
          <a:p>
            <a:pPr>
              <a:defRPr sz="1000"/>
            </a:pPr>
            <a:r>
              <a:rPr lang="en-GB" dirty="0"/>
              <a:t>Speed/sec</a:t>
            </a:r>
            <a:r>
              <a:rPr lang="en-GB" b="1" dirty="0"/>
              <a:t>: 454 words</a:t>
            </a:r>
          </a:p>
          <a:p>
            <a:pPr>
              <a:defRPr sz="1000"/>
            </a:pPr>
            <a:endParaRPr lang="en-GB" b="1" dirty="0"/>
          </a:p>
          <a:p>
            <a:pPr>
              <a:defRPr sz="1000"/>
            </a:pPr>
            <a:r>
              <a:rPr lang="en-GB" dirty="0" err="1"/>
              <a:t>root@kali</a:t>
            </a:r>
            <a:r>
              <a:rPr lang="en-GB" dirty="0"/>
              <a:t>:~# </a:t>
            </a:r>
            <a:r>
              <a:rPr lang="en-GB" dirty="0" err="1"/>
              <a:t>hashcat</a:t>
            </a:r>
            <a:r>
              <a:rPr lang="en-GB" dirty="0"/>
              <a:t> -b -m 0</a:t>
            </a:r>
          </a:p>
          <a:p>
            <a:pPr>
              <a:defRPr sz="1000"/>
            </a:pPr>
            <a:r>
              <a:rPr lang="en-GB" dirty="0"/>
              <a:t>Initializing </a:t>
            </a:r>
            <a:r>
              <a:rPr lang="en-GB" dirty="0" err="1"/>
              <a:t>hashcat</a:t>
            </a:r>
            <a:r>
              <a:rPr lang="en-GB" dirty="0"/>
              <a:t> v0.49 with 1 threads and 32mb segment-size…</a:t>
            </a:r>
          </a:p>
          <a:p>
            <a:pPr>
              <a:defRPr sz="1000"/>
            </a:pPr>
            <a:r>
              <a:rPr lang="en-GB" dirty="0"/>
              <a:t>Device: Intel(R) Core(TM) i7–8850H CPU  2.60GHz</a:t>
            </a:r>
          </a:p>
          <a:p>
            <a:pPr>
              <a:defRPr sz="1000"/>
            </a:pPr>
            <a:r>
              <a:rPr lang="en-GB" dirty="0"/>
              <a:t>Instruction set..: x86_64</a:t>
            </a:r>
          </a:p>
          <a:p>
            <a:pPr>
              <a:defRPr sz="1000"/>
            </a:pPr>
            <a:r>
              <a:rPr lang="en-GB" dirty="0"/>
              <a:t>Number of threads: 1</a:t>
            </a:r>
          </a:p>
          <a:p>
            <a:pPr>
              <a:defRPr sz="1000"/>
            </a:pPr>
            <a:r>
              <a:rPr lang="en-GB" dirty="0"/>
              <a:t>Hash type: MD5</a:t>
            </a:r>
          </a:p>
          <a:p>
            <a:pPr>
              <a:defRPr sz="1000"/>
            </a:pPr>
            <a:r>
              <a:rPr lang="en-GB" dirty="0"/>
              <a:t>Speed/sec: </a:t>
            </a:r>
            <a:r>
              <a:rPr lang="en-GB" b="1" dirty="0"/>
              <a:t>17.33M words</a:t>
            </a:r>
          </a:p>
          <a:p>
            <a:pPr>
              <a:defRPr sz="1000"/>
            </a:pP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3981394161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Title 1"/>
          <p:cNvSpPr txBox="1">
            <a:spLocks noGrp="1"/>
          </p:cNvSpPr>
          <p:nvPr>
            <p:ph type="title"/>
          </p:nvPr>
        </p:nvSpPr>
        <p:spPr>
          <a:xfrm>
            <a:off x="-993305" y="-223231"/>
            <a:ext cx="8229601" cy="9525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dirty="0"/>
              <a:t>Non-cryptographic hashing</a:t>
            </a:r>
            <a:endParaRPr dirty="0"/>
          </a:p>
        </p:txBody>
      </p:sp>
      <p:grpSp>
        <p:nvGrpSpPr>
          <p:cNvPr id="252" name="Rectangle 4">
            <a:hlinkClick r:id="rId2"/>
          </p:cNvPr>
          <p:cNvGrpSpPr/>
          <p:nvPr/>
        </p:nvGrpSpPr>
        <p:grpSpPr>
          <a:xfrm>
            <a:off x="7236296" y="5305771"/>
            <a:ext cx="1584177" cy="409228"/>
            <a:chOff x="0" y="0"/>
            <a:chExt cx="1584175" cy="409227"/>
          </a:xfrm>
        </p:grpSpPr>
        <p:sp>
          <p:nvSpPr>
            <p:cNvPr id="250" name="Rectangle">
              <a:hlinkClick r:id="rId3"/>
            </p:cNvPr>
            <p:cNvSpPr/>
            <p:nvPr/>
          </p:nvSpPr>
          <p:spPr>
            <a:xfrm>
              <a:off x="0" y="-1"/>
              <a:ext cx="1584176" cy="409229"/>
            </a:xfrm>
            <a:prstGeom prst="rect">
              <a:avLst/>
            </a:prstGeom>
            <a:solidFill>
              <a:schemeClr val="accent1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51" name="Benchmark">
              <a:hlinkClick r:id="rId4"/>
            </p:cNvPr>
            <p:cNvSpPr txBox="1"/>
            <p:nvPr/>
          </p:nvSpPr>
          <p:spPr>
            <a:xfrm>
              <a:off x="0" y="19193"/>
              <a:ext cx="1584176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rPr lang="en-US" dirty="0"/>
                <a:t>Non-crypto</a:t>
              </a:r>
              <a:endParaRPr dirty="0"/>
            </a:p>
          </p:txBody>
        </p:sp>
      </p:grpSp>
      <p:pic>
        <p:nvPicPr>
          <p:cNvPr id="3" name="Picture 2" descr="A page of a book&#10;&#10;Description automatically generated with medium confidence">
            <a:extLst>
              <a:ext uri="{FF2B5EF4-FFF2-40B4-BE49-F238E27FC236}">
                <a16:creationId xmlns:a16="http://schemas.microsoft.com/office/drawing/2014/main" id="{703545AE-148B-B469-C5E3-EE13A993D5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399" y="600502"/>
            <a:ext cx="6311529" cy="4230805"/>
          </a:xfrm>
          <a:prstGeom prst="rect">
            <a:avLst/>
          </a:prstGeom>
        </p:spPr>
      </p:pic>
      <p:sp>
        <p:nvSpPr>
          <p:cNvPr id="4" name="TextBox 8">
            <a:extLst>
              <a:ext uri="{FF2B5EF4-FFF2-40B4-BE49-F238E27FC236}">
                <a16:creationId xmlns:a16="http://schemas.microsoft.com/office/drawing/2014/main" id="{93651F3C-E311-5C67-A960-C68E9CF2F44E}"/>
              </a:ext>
            </a:extLst>
          </p:cNvPr>
          <p:cNvSpPr txBox="1"/>
          <p:nvPr/>
        </p:nvSpPr>
        <p:spPr>
          <a:xfrm>
            <a:off x="6687403" y="607861"/>
            <a:ext cx="2311198" cy="39703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>
              <a:defRPr sz="1000"/>
            </a:pPr>
            <a:r>
              <a:rPr lang="en-GB" sz="1400" dirty="0"/>
              <a:t>Used for hash tables. Google recommend the following for 64-bit hashes without quality problems:</a:t>
            </a:r>
          </a:p>
          <a:p>
            <a:pPr>
              <a:defRPr sz="1000"/>
            </a:pPr>
            <a:endParaRPr lang="en-GB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xxh3low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 err="1"/>
              <a:t>wyhash</a:t>
            </a:r>
            <a:r>
              <a:rPr lang="en-GB" sz="14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ahash64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t1ha2_atonce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 err="1"/>
              <a:t>FarmHash</a:t>
            </a:r>
            <a:r>
              <a:rPr lang="en-GB" sz="14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halftime_hash128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Spooky32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 err="1"/>
              <a:t>pengyhash</a:t>
            </a:r>
            <a:r>
              <a:rPr lang="en-GB" sz="14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nmhash32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mx3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MUM/mir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fasthash32</a:t>
            </a:r>
          </a:p>
          <a:p>
            <a:pPr>
              <a:defRPr sz="1000"/>
            </a:pPr>
            <a:endParaRPr lang="en-GB" sz="1400" b="1" dirty="0"/>
          </a:p>
        </p:txBody>
      </p:sp>
    </p:spTree>
    <p:extLst>
      <p:ext uri="{BB962C8B-B14F-4D97-AF65-F5344CB8AC3E}">
        <p14:creationId xmlns:p14="http://schemas.microsoft.com/office/powerpoint/2010/main" val="1892827844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Title 1"/>
          <p:cNvSpPr txBox="1">
            <a:spLocks noGrp="1"/>
          </p:cNvSpPr>
          <p:nvPr>
            <p:ph type="title"/>
          </p:nvPr>
        </p:nvSpPr>
        <p:spPr>
          <a:xfrm>
            <a:off x="468312" y="290314"/>
            <a:ext cx="5327651" cy="530155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>
              <a:defRPr sz="3900" b="1">
                <a:solidFill>
                  <a:srgbClr val="C00000"/>
                </a:solidFill>
              </a:defRPr>
            </a:pPr>
            <a:r>
              <a:rPr lang="en-US" dirty="0"/>
              <a:t>Unit</a:t>
            </a:r>
            <a:r>
              <a:rPr dirty="0"/>
              <a:t> 3: Hashing</a:t>
            </a:r>
            <a:br>
              <a:rPr dirty="0"/>
            </a:br>
            <a:br>
              <a:rPr dirty="0"/>
            </a:br>
            <a:r>
              <a:rPr sz="1800" b="0" dirty="0"/>
              <a:t>Hashing Types.</a:t>
            </a:r>
            <a:br>
              <a:rPr sz="1800" b="0" dirty="0"/>
            </a:br>
            <a:r>
              <a:rPr sz="1800" b="0" dirty="0"/>
              <a:t>Hashing Methods.</a:t>
            </a:r>
            <a:br>
              <a:rPr sz="1800" b="0" dirty="0"/>
            </a:br>
            <a:r>
              <a:rPr sz="1800" b="0" dirty="0"/>
              <a:t>Salting.</a:t>
            </a:r>
            <a:br>
              <a:rPr sz="1800" b="0" dirty="0"/>
            </a:br>
            <a:r>
              <a:rPr sz="1800" b="0" dirty="0"/>
              <a:t>Collisions.</a:t>
            </a:r>
            <a:br>
              <a:rPr sz="1800" b="0" dirty="0"/>
            </a:br>
            <a:r>
              <a:rPr sz="1800" b="0" dirty="0"/>
              <a:t>LM and NTLM Hashes (Windows).</a:t>
            </a:r>
            <a:br>
              <a:rPr sz="1800" b="0" dirty="0"/>
            </a:br>
            <a:r>
              <a:rPr sz="1800" b="0" dirty="0"/>
              <a:t>Hash Benchmarks.</a:t>
            </a:r>
            <a:br>
              <a:rPr sz="1800" b="0" dirty="0"/>
            </a:br>
            <a:r>
              <a:rPr sz="1800" dirty="0"/>
              <a:t>Message Authentication Codes (MACs).</a:t>
            </a:r>
            <a:br>
              <a:rPr sz="1800" dirty="0"/>
            </a:br>
            <a:r>
              <a:rPr lang="en-US" sz="1800" b="0" dirty="0"/>
              <a:t>Key Derivation Function (KDF) </a:t>
            </a:r>
            <a:br>
              <a:rPr lang="en-US" sz="1800" b="0" dirty="0"/>
            </a:br>
            <a:r>
              <a:rPr sz="1800" b="0" dirty="0"/>
              <a:t>OTP/HOTP.</a:t>
            </a:r>
            <a:br>
              <a:rPr lang="en-US" sz="1800" b="0" dirty="0"/>
            </a:br>
            <a:r>
              <a:rPr lang="en-GB" sz="1800" b="0" dirty="0" err="1"/>
              <a:t>Hashcat</a:t>
            </a:r>
            <a:r>
              <a:rPr lang="en-GB" sz="1800" b="0" dirty="0"/>
              <a:t>.</a:t>
            </a:r>
            <a:br>
              <a:rPr sz="1800" b="0" dirty="0"/>
            </a:br>
            <a:br>
              <a:rPr sz="1800" b="0" dirty="0"/>
            </a:br>
            <a:r>
              <a:rPr sz="2700" dirty="0">
                <a:solidFill>
                  <a:srgbClr val="000000"/>
                </a:solidFill>
              </a:rPr>
              <a:t>Prof Bill Buchanan OBE</a:t>
            </a:r>
            <a:br>
              <a:rPr sz="2700" dirty="0">
                <a:solidFill>
                  <a:srgbClr val="000000"/>
                </a:solidFill>
              </a:rPr>
            </a:br>
            <a:r>
              <a:rPr lang="en-GB" sz="1800" dirty="0"/>
              <a:t>https://</a:t>
            </a:r>
            <a:r>
              <a:rPr lang="en-GB" sz="1800" dirty="0" err="1"/>
              <a:t>asecuritysite.com</a:t>
            </a:r>
            <a:r>
              <a:rPr lang="en-GB" sz="1800" dirty="0"/>
              <a:t>/hash</a:t>
            </a:r>
            <a:br>
              <a:rPr sz="1800" b="0" dirty="0"/>
            </a:br>
            <a:endParaRPr sz="1800" b="0" dirty="0"/>
          </a:p>
        </p:txBody>
      </p:sp>
      <p:pic>
        <p:nvPicPr>
          <p:cNvPr id="3" name="Picture 2" descr="Text&#10;&#10;Description automatically generated with low confidence">
            <a:extLst>
              <a:ext uri="{FF2B5EF4-FFF2-40B4-BE49-F238E27FC236}">
                <a16:creationId xmlns:a16="http://schemas.microsoft.com/office/drawing/2014/main" id="{7755FC2D-F98F-0219-78B5-4AAA4955E4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6717" y="1472347"/>
            <a:ext cx="3464255" cy="3399904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58" name="Content Placeholder 1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2331BB5B-1251-7A4D-BB2D-F7CE2791CF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90625"/>
            <a:ext cx="9144000" cy="333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BBA166B7-6C76-274E-BF52-04DAF2BF72A5}"/>
              </a:ext>
            </a:extLst>
          </p:cNvPr>
          <p:cNvSpPr txBox="1">
            <a:spLocks/>
          </p:cNvSpPr>
          <p:nvPr/>
        </p:nvSpPr>
        <p:spPr>
          <a:xfrm>
            <a:off x="77003" y="-220360"/>
            <a:ext cx="5425255" cy="952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>
            <a:lvl1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algn="l" hangingPunct="1"/>
            <a:r>
              <a:rPr lang="en-US" dirty="0"/>
              <a:t>Hashing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7E7B3B9-A88C-D44F-9DA6-751585E2D4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200" y="0"/>
            <a:ext cx="7212013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5847684"/>
      </p:ext>
    </p:extLst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258" name="Content Placeholder 1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BC6F3257-B38B-3F48-AA8F-41EFEFC150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84175"/>
            <a:ext cx="9144000" cy="4945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850C2ED0-3319-DF4C-B79E-E3D519C6C6B6}"/>
              </a:ext>
            </a:extLst>
          </p:cNvPr>
          <p:cNvSpPr txBox="1">
            <a:spLocks/>
          </p:cNvSpPr>
          <p:nvPr/>
        </p:nvSpPr>
        <p:spPr>
          <a:xfrm>
            <a:off x="77003" y="-220360"/>
            <a:ext cx="5425255" cy="952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>
            <a:lvl1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algn="l" hangingPunct="1"/>
            <a:r>
              <a:rPr lang="en-US" dirty="0"/>
              <a:t>HMAC</a:t>
            </a:r>
          </a:p>
        </p:txBody>
      </p:sp>
    </p:spTree>
    <p:extLst>
      <p:ext uri="{BB962C8B-B14F-4D97-AF65-F5344CB8AC3E}">
        <p14:creationId xmlns:p14="http://schemas.microsoft.com/office/powerpoint/2010/main" val="2377294601"/>
      </p:ext>
    </p:extLst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Title 1"/>
          <p:cNvSpPr txBox="1">
            <a:spLocks noGrp="1"/>
          </p:cNvSpPr>
          <p:nvPr>
            <p:ph type="title"/>
          </p:nvPr>
        </p:nvSpPr>
        <p:spPr>
          <a:xfrm>
            <a:off x="468312" y="290314"/>
            <a:ext cx="5327651" cy="5301556"/>
          </a:xfrm>
          <a:prstGeom prst="rect">
            <a:avLst/>
          </a:prstGeom>
        </p:spPr>
        <p:txBody>
          <a:bodyPr/>
          <a:lstStyle/>
          <a:p>
            <a:pPr algn="l">
              <a:defRPr sz="3900" b="1">
                <a:solidFill>
                  <a:srgbClr val="C00000"/>
                </a:solidFill>
              </a:defRPr>
            </a:pPr>
            <a:r>
              <a:rPr lang="en-US" dirty="0"/>
              <a:t>Unit</a:t>
            </a:r>
            <a:r>
              <a:rPr dirty="0"/>
              <a:t> 3: Hashing</a:t>
            </a:r>
            <a:br>
              <a:rPr dirty="0"/>
            </a:br>
            <a:br>
              <a:rPr dirty="0"/>
            </a:br>
            <a:r>
              <a:rPr sz="1800" b="0" dirty="0"/>
              <a:t>Hashing Types.</a:t>
            </a:r>
            <a:br>
              <a:rPr sz="1800" b="0" dirty="0"/>
            </a:br>
            <a:r>
              <a:rPr sz="1800" b="0" dirty="0"/>
              <a:t>Hashing Methods.</a:t>
            </a:r>
            <a:br>
              <a:rPr sz="1800" b="0" dirty="0"/>
            </a:br>
            <a:r>
              <a:rPr sz="1800" b="0" dirty="0"/>
              <a:t>Salting.</a:t>
            </a:r>
            <a:br>
              <a:rPr sz="1800" b="0" dirty="0"/>
            </a:br>
            <a:r>
              <a:rPr sz="1800" b="0" dirty="0"/>
              <a:t>Collisions.</a:t>
            </a:r>
            <a:br>
              <a:rPr sz="1800" b="0" dirty="0"/>
            </a:br>
            <a:r>
              <a:rPr sz="1800" b="0" dirty="0"/>
              <a:t>LM and NTLM Hashes (Windows).</a:t>
            </a:r>
            <a:br>
              <a:rPr sz="1800" b="0" dirty="0"/>
            </a:br>
            <a:r>
              <a:rPr sz="1800" b="0" dirty="0"/>
              <a:t>Hash Benchmarks.</a:t>
            </a:r>
            <a:br>
              <a:rPr sz="1800" b="0" dirty="0"/>
            </a:br>
            <a:r>
              <a:rPr sz="1800" dirty="0"/>
              <a:t>Message Authentication Codes (MACs).</a:t>
            </a:r>
            <a:br>
              <a:rPr lang="en-US" sz="1800" dirty="0"/>
            </a:br>
            <a:r>
              <a:rPr lang="en-GB" sz="1800" dirty="0"/>
              <a:t>Key Derivation Functions (KDF)</a:t>
            </a:r>
            <a:br>
              <a:rPr sz="1800" dirty="0"/>
            </a:br>
            <a:r>
              <a:rPr sz="1800" b="0" dirty="0"/>
              <a:t>OTP/HOTP.</a:t>
            </a:r>
            <a:br>
              <a:rPr lang="en-US" sz="1800" b="0" dirty="0"/>
            </a:br>
            <a:r>
              <a:rPr lang="en-GB" sz="1800" b="0" dirty="0" err="1"/>
              <a:t>Hashcat</a:t>
            </a:r>
            <a:r>
              <a:rPr lang="en-GB" sz="1800" b="0" dirty="0"/>
              <a:t>.</a:t>
            </a:r>
            <a:br>
              <a:rPr sz="1800" b="0" dirty="0"/>
            </a:br>
            <a:br>
              <a:rPr sz="1800" b="0" dirty="0"/>
            </a:br>
            <a:r>
              <a:rPr sz="2700" dirty="0">
                <a:solidFill>
                  <a:srgbClr val="000000"/>
                </a:solidFill>
              </a:rPr>
              <a:t>Prof Bill Buchanan OBE</a:t>
            </a:r>
            <a:br>
              <a:rPr sz="2700" dirty="0">
                <a:solidFill>
                  <a:srgbClr val="000000"/>
                </a:solidFill>
              </a:rPr>
            </a:br>
            <a:r>
              <a:rPr lang="en-GB" sz="1800" dirty="0"/>
              <a:t>https://</a:t>
            </a:r>
            <a:r>
              <a:rPr lang="en-GB" sz="1800" dirty="0" err="1"/>
              <a:t>asecuritysite.com</a:t>
            </a:r>
            <a:r>
              <a:rPr lang="en-GB" sz="1800" dirty="0"/>
              <a:t>/hash</a:t>
            </a:r>
            <a:br>
              <a:rPr sz="1800" b="0" dirty="0"/>
            </a:br>
            <a:endParaRPr sz="1800" b="0" dirty="0"/>
          </a:p>
        </p:txBody>
      </p:sp>
      <p:pic>
        <p:nvPicPr>
          <p:cNvPr id="3" name="Picture 2" descr="Text&#10;&#10;Description automatically generated with low confidence">
            <a:extLst>
              <a:ext uri="{FF2B5EF4-FFF2-40B4-BE49-F238E27FC236}">
                <a16:creationId xmlns:a16="http://schemas.microsoft.com/office/drawing/2014/main" id="{7755FC2D-F98F-0219-78B5-4AAA4955E4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6717" y="1472347"/>
            <a:ext cx="3464255" cy="3399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827149"/>
      </p:ext>
    </p:extLst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258" name="Content Placeholder 1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50C2ED0-3319-DF4C-B79E-E3D519C6C6B6}"/>
              </a:ext>
            </a:extLst>
          </p:cNvPr>
          <p:cNvSpPr txBox="1">
            <a:spLocks/>
          </p:cNvSpPr>
          <p:nvPr/>
        </p:nvSpPr>
        <p:spPr>
          <a:xfrm>
            <a:off x="77003" y="-220360"/>
            <a:ext cx="5425255" cy="952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>
            <a:lvl1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algn="l" hangingPunct="1"/>
            <a:r>
              <a:rPr lang="en-US" dirty="0"/>
              <a:t>HKDF</a:t>
            </a: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E25560DC-8FEE-D065-433B-4C0ED022BB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2587" y="0"/>
            <a:ext cx="7772400" cy="4186080"/>
          </a:xfrm>
          <a:prstGeom prst="rect">
            <a:avLst/>
          </a:prstGeom>
        </p:spPr>
      </p:pic>
      <p:grpSp>
        <p:nvGrpSpPr>
          <p:cNvPr id="4" name="Rectangle 4">
            <a:hlinkClick r:id="rId3"/>
            <a:extLst>
              <a:ext uri="{FF2B5EF4-FFF2-40B4-BE49-F238E27FC236}">
                <a16:creationId xmlns:a16="http://schemas.microsoft.com/office/drawing/2014/main" id="{83B3B15B-E29F-9274-564E-FD021019D68F}"/>
              </a:ext>
            </a:extLst>
          </p:cNvPr>
          <p:cNvGrpSpPr/>
          <p:nvPr/>
        </p:nvGrpSpPr>
        <p:grpSpPr>
          <a:xfrm>
            <a:off x="7236296" y="5305771"/>
            <a:ext cx="1584177" cy="409228"/>
            <a:chOff x="0" y="0"/>
            <a:chExt cx="1584175" cy="409227"/>
          </a:xfrm>
        </p:grpSpPr>
        <p:sp>
          <p:nvSpPr>
            <p:cNvPr id="5" name="Rectangle">
              <a:hlinkClick r:id="rId4"/>
              <a:extLst>
                <a:ext uri="{FF2B5EF4-FFF2-40B4-BE49-F238E27FC236}">
                  <a16:creationId xmlns:a16="http://schemas.microsoft.com/office/drawing/2014/main" id="{947FCCC4-BB76-5FDF-9D48-327B7723ABDE}"/>
                </a:ext>
              </a:extLst>
            </p:cNvPr>
            <p:cNvSpPr/>
            <p:nvPr/>
          </p:nvSpPr>
          <p:spPr>
            <a:xfrm>
              <a:off x="0" y="-1"/>
              <a:ext cx="1584176" cy="409229"/>
            </a:xfrm>
            <a:prstGeom prst="rect">
              <a:avLst/>
            </a:prstGeom>
            <a:solidFill>
              <a:schemeClr val="accent1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" name="Benchmark">
              <a:hlinkClick r:id="rId5"/>
              <a:extLst>
                <a:ext uri="{FF2B5EF4-FFF2-40B4-BE49-F238E27FC236}">
                  <a16:creationId xmlns:a16="http://schemas.microsoft.com/office/drawing/2014/main" id="{40DAEAEA-8049-5A09-E687-7778D8EA080E}"/>
                </a:ext>
              </a:extLst>
            </p:cNvPr>
            <p:cNvSpPr txBox="1"/>
            <p:nvPr/>
          </p:nvSpPr>
          <p:spPr>
            <a:xfrm>
              <a:off x="0" y="19193"/>
              <a:ext cx="1584176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rPr lang="en-US" dirty="0"/>
                <a:t>HKDF</a:t>
              </a:r>
              <a:endParaRPr dirty="0"/>
            </a:p>
          </p:txBody>
        </p:sp>
      </p:grpSp>
      <p:pic>
        <p:nvPicPr>
          <p:cNvPr id="9" name="Picture 8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2AA39E8-9D8B-6E24-F9CD-5FC8B9CBB9A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03" y="3931833"/>
            <a:ext cx="4161167" cy="1763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961864"/>
      </p:ext>
    </p:extLst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713187-0D4D-B43B-824B-199A5D5720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Rectangle 5">
            <a:extLst>
              <a:ext uri="{FF2B5EF4-FFF2-40B4-BE49-F238E27FC236}">
                <a16:creationId xmlns:a16="http://schemas.microsoft.com/office/drawing/2014/main" id="{70C3B93E-B7ED-5D47-2862-37E49A2B2D9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258" name="Content Placeholder 1">
            <a:extLst>
              <a:ext uri="{FF2B5EF4-FFF2-40B4-BE49-F238E27FC236}">
                <a16:creationId xmlns:a16="http://schemas.microsoft.com/office/drawing/2014/main" id="{CDC5CD4D-9AE4-79B0-EC4F-B2953C3629D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F18F72F-1068-3372-A91C-7B651F3C7FD0}"/>
              </a:ext>
            </a:extLst>
          </p:cNvPr>
          <p:cNvSpPr txBox="1">
            <a:spLocks/>
          </p:cNvSpPr>
          <p:nvPr/>
        </p:nvSpPr>
        <p:spPr>
          <a:xfrm>
            <a:off x="77003" y="-220360"/>
            <a:ext cx="5425255" cy="952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>
            <a:lvl1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algn="l" hangingPunct="1"/>
            <a:r>
              <a:rPr lang="en-US" dirty="0"/>
              <a:t>PBKDF2</a:t>
            </a:r>
          </a:p>
        </p:txBody>
      </p:sp>
      <p:grpSp>
        <p:nvGrpSpPr>
          <p:cNvPr id="4" name="Rectangle 4">
            <a:hlinkClick r:id="rId2"/>
            <a:extLst>
              <a:ext uri="{FF2B5EF4-FFF2-40B4-BE49-F238E27FC236}">
                <a16:creationId xmlns:a16="http://schemas.microsoft.com/office/drawing/2014/main" id="{81E17AD2-6B9C-0D83-138C-2BC104939A47}"/>
              </a:ext>
            </a:extLst>
          </p:cNvPr>
          <p:cNvGrpSpPr/>
          <p:nvPr/>
        </p:nvGrpSpPr>
        <p:grpSpPr>
          <a:xfrm>
            <a:off x="7236296" y="5305771"/>
            <a:ext cx="1584177" cy="409228"/>
            <a:chOff x="0" y="0"/>
            <a:chExt cx="1584175" cy="409227"/>
          </a:xfrm>
        </p:grpSpPr>
        <p:sp>
          <p:nvSpPr>
            <p:cNvPr id="5" name="Rectangle">
              <a:hlinkClick r:id="rId3"/>
              <a:extLst>
                <a:ext uri="{FF2B5EF4-FFF2-40B4-BE49-F238E27FC236}">
                  <a16:creationId xmlns:a16="http://schemas.microsoft.com/office/drawing/2014/main" id="{F2383C47-3A2B-7C5B-A508-C9AEABCB6839}"/>
                </a:ext>
              </a:extLst>
            </p:cNvPr>
            <p:cNvSpPr/>
            <p:nvPr/>
          </p:nvSpPr>
          <p:spPr>
            <a:xfrm>
              <a:off x="0" y="-1"/>
              <a:ext cx="1584176" cy="409229"/>
            </a:xfrm>
            <a:prstGeom prst="rect">
              <a:avLst/>
            </a:prstGeom>
            <a:solidFill>
              <a:schemeClr val="accent1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" name="Benchmark">
              <a:hlinkClick r:id="rId4"/>
              <a:extLst>
                <a:ext uri="{FF2B5EF4-FFF2-40B4-BE49-F238E27FC236}">
                  <a16:creationId xmlns:a16="http://schemas.microsoft.com/office/drawing/2014/main" id="{5D26852D-2647-E774-38C1-96A9206F91AF}"/>
                </a:ext>
              </a:extLst>
            </p:cNvPr>
            <p:cNvSpPr txBox="1"/>
            <p:nvPr/>
          </p:nvSpPr>
          <p:spPr>
            <a:xfrm>
              <a:off x="0" y="19193"/>
              <a:ext cx="1584176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rPr lang="en-US" dirty="0">
                  <a:hlinkClick r:id="rId5"/>
                </a:rPr>
                <a:t>PBKDF2</a:t>
              </a:r>
              <a:endParaRPr dirty="0"/>
            </a:p>
          </p:txBody>
        </p:sp>
      </p:grpSp>
      <p:pic>
        <p:nvPicPr>
          <p:cNvPr id="8" name="Picture 7" descr="A diagram of keys and a key system&#10;&#10;AI-generated content may be incorrect.">
            <a:extLst>
              <a:ext uri="{FF2B5EF4-FFF2-40B4-BE49-F238E27FC236}">
                <a16:creationId xmlns:a16="http://schemas.microsoft.com/office/drawing/2014/main" id="{FF6CB5A6-15BF-5D98-5284-25A963604C3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985" y="932773"/>
            <a:ext cx="7772400" cy="3860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598882"/>
      </p:ext>
    </p:extLst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Title 1"/>
          <p:cNvSpPr txBox="1">
            <a:spLocks noGrp="1"/>
          </p:cNvSpPr>
          <p:nvPr>
            <p:ph type="title"/>
          </p:nvPr>
        </p:nvSpPr>
        <p:spPr>
          <a:xfrm>
            <a:off x="468312" y="287039"/>
            <a:ext cx="5327651" cy="5294860"/>
          </a:xfrm>
          <a:prstGeom prst="rect">
            <a:avLst/>
          </a:prstGeom>
        </p:spPr>
        <p:txBody>
          <a:bodyPr/>
          <a:lstStyle/>
          <a:p>
            <a:pPr algn="l">
              <a:defRPr sz="3900" b="1">
                <a:solidFill>
                  <a:srgbClr val="C00000"/>
                </a:solidFill>
              </a:defRPr>
            </a:pPr>
            <a:r>
              <a:rPr lang="en-US" dirty="0"/>
              <a:t>Unit</a:t>
            </a:r>
            <a:r>
              <a:rPr dirty="0"/>
              <a:t> 3: Hashing</a:t>
            </a:r>
            <a:br>
              <a:rPr dirty="0"/>
            </a:br>
            <a:br>
              <a:rPr dirty="0"/>
            </a:br>
            <a:r>
              <a:rPr sz="1800" b="0" dirty="0"/>
              <a:t>Hashing Types.</a:t>
            </a:r>
            <a:br>
              <a:rPr sz="1800" b="0" dirty="0"/>
            </a:br>
            <a:r>
              <a:rPr sz="1800" b="0" dirty="0"/>
              <a:t>Hashing Methods.</a:t>
            </a:r>
            <a:br>
              <a:rPr sz="1800" b="0" dirty="0"/>
            </a:br>
            <a:r>
              <a:rPr sz="1800" b="0" dirty="0"/>
              <a:t>Salting.</a:t>
            </a:r>
            <a:br>
              <a:rPr sz="1800" b="0" dirty="0"/>
            </a:br>
            <a:r>
              <a:rPr sz="1800" b="0" dirty="0"/>
              <a:t>Collisions.</a:t>
            </a:r>
            <a:br>
              <a:rPr sz="1800" b="0" dirty="0"/>
            </a:br>
            <a:r>
              <a:rPr sz="1800" b="0" dirty="0"/>
              <a:t>LM and NTLM Hashes (Windows).</a:t>
            </a:r>
            <a:br>
              <a:rPr sz="1800" b="0" dirty="0"/>
            </a:br>
            <a:r>
              <a:rPr sz="1800" b="0" dirty="0"/>
              <a:t>Hash Benchmarks.</a:t>
            </a:r>
            <a:br>
              <a:rPr sz="1800" b="0" dirty="0"/>
            </a:br>
            <a:r>
              <a:rPr sz="1800" b="0" dirty="0"/>
              <a:t>Message Authentication Codes (MACs).</a:t>
            </a:r>
            <a:br>
              <a:rPr sz="1800" b="0" dirty="0"/>
            </a:br>
            <a:r>
              <a:rPr sz="1800" dirty="0"/>
              <a:t>OTP/HOTP.</a:t>
            </a:r>
            <a:br>
              <a:rPr lang="en-US" sz="1800" dirty="0"/>
            </a:br>
            <a:r>
              <a:rPr lang="en-GB" sz="1800" dirty="0" err="1"/>
              <a:t>Hashcat</a:t>
            </a:r>
            <a:r>
              <a:rPr lang="en-GB" sz="1800" dirty="0"/>
              <a:t>.</a:t>
            </a:r>
            <a:br>
              <a:rPr sz="1800" b="0" dirty="0"/>
            </a:br>
            <a:br>
              <a:rPr sz="1800" b="0" dirty="0"/>
            </a:br>
            <a:r>
              <a:rPr sz="2700" dirty="0">
                <a:solidFill>
                  <a:srgbClr val="000000"/>
                </a:solidFill>
              </a:rPr>
              <a:t>Prof Bill Buchanan OBE</a:t>
            </a:r>
            <a:br>
              <a:rPr sz="2700" dirty="0">
                <a:solidFill>
                  <a:srgbClr val="000000"/>
                </a:solidFill>
              </a:rPr>
            </a:br>
            <a:r>
              <a:rPr lang="en-GB" sz="1800" dirty="0"/>
              <a:t>https://</a:t>
            </a:r>
            <a:r>
              <a:rPr lang="en-GB" sz="1800" dirty="0" err="1"/>
              <a:t>asecuritysite.com</a:t>
            </a:r>
            <a:r>
              <a:rPr lang="en-GB" sz="1800" dirty="0"/>
              <a:t>/hash</a:t>
            </a:r>
            <a:br>
              <a:rPr sz="1800" b="0" dirty="0"/>
            </a:br>
            <a:endParaRPr sz="1800" b="0" dirty="0"/>
          </a:p>
        </p:txBody>
      </p:sp>
      <p:pic>
        <p:nvPicPr>
          <p:cNvPr id="3" name="Picture 2" descr="Text&#10;&#10;Description automatically generated with low confidence">
            <a:extLst>
              <a:ext uri="{FF2B5EF4-FFF2-40B4-BE49-F238E27FC236}">
                <a16:creationId xmlns:a16="http://schemas.microsoft.com/office/drawing/2014/main" id="{40E1CA79-50A5-4731-8056-F554FC799A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6717" y="1472347"/>
            <a:ext cx="3464255" cy="3399904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64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65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9144000" cy="5715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Title 1"/>
          <p:cNvSpPr txBox="1">
            <a:spLocks noGrp="1"/>
          </p:cNvSpPr>
          <p:nvPr>
            <p:ph type="title"/>
          </p:nvPr>
        </p:nvSpPr>
        <p:spPr>
          <a:xfrm>
            <a:off x="468312" y="226367"/>
            <a:ext cx="5327651" cy="5469236"/>
          </a:xfrm>
          <a:prstGeom prst="rect">
            <a:avLst/>
          </a:prstGeom>
        </p:spPr>
        <p:txBody>
          <a:bodyPr/>
          <a:lstStyle/>
          <a:p>
            <a:pPr algn="l">
              <a:defRPr sz="3900" b="1">
                <a:solidFill>
                  <a:srgbClr val="C00000"/>
                </a:solidFill>
              </a:defRPr>
            </a:pPr>
            <a:r>
              <a:rPr lang="en-US" dirty="0"/>
              <a:t>Unit</a:t>
            </a:r>
            <a:r>
              <a:rPr dirty="0"/>
              <a:t> 3: Hashing</a:t>
            </a:r>
            <a:br>
              <a:rPr dirty="0"/>
            </a:br>
            <a:br>
              <a:rPr dirty="0"/>
            </a:br>
            <a:r>
              <a:rPr sz="1800" b="0" dirty="0"/>
              <a:t>Hashing Types.</a:t>
            </a:r>
            <a:br>
              <a:rPr sz="1800" b="0" dirty="0"/>
            </a:br>
            <a:r>
              <a:rPr sz="1800" b="0" dirty="0"/>
              <a:t>Hashing Methods.</a:t>
            </a:r>
            <a:br>
              <a:rPr sz="1800" b="0" dirty="0"/>
            </a:br>
            <a:r>
              <a:rPr sz="1800" b="0" dirty="0"/>
              <a:t>Salting.</a:t>
            </a:r>
            <a:br>
              <a:rPr sz="1800" b="0" dirty="0"/>
            </a:br>
            <a:r>
              <a:rPr sz="1800" b="0" dirty="0"/>
              <a:t>Collisions.</a:t>
            </a:r>
            <a:br>
              <a:rPr sz="1800" b="0" dirty="0"/>
            </a:br>
            <a:r>
              <a:rPr sz="1800" b="0" dirty="0"/>
              <a:t>LM and NTLM Hashes (Windows).</a:t>
            </a:r>
            <a:br>
              <a:rPr sz="1800" b="0" dirty="0"/>
            </a:br>
            <a:r>
              <a:rPr sz="1800" b="0" dirty="0"/>
              <a:t>Hash Benchmarks.</a:t>
            </a:r>
            <a:br>
              <a:rPr sz="1800" b="0" dirty="0"/>
            </a:br>
            <a:r>
              <a:rPr sz="1800" b="0" dirty="0"/>
              <a:t>Message Authentication Codes (MACs).</a:t>
            </a:r>
            <a:br>
              <a:rPr sz="1800" b="0" dirty="0"/>
            </a:br>
            <a:r>
              <a:rPr lang="en-US" sz="1800" b="0" dirty="0"/>
              <a:t>Key Derivation Function (KDF)</a:t>
            </a:r>
            <a:br>
              <a:rPr lang="en-US" sz="1800" b="0" dirty="0"/>
            </a:br>
            <a:r>
              <a:rPr sz="1800" b="0" dirty="0"/>
              <a:t>OTP/HOTP.</a:t>
            </a:r>
            <a:br>
              <a:rPr lang="en-US" sz="1800" b="0" dirty="0"/>
            </a:br>
            <a:r>
              <a:rPr lang="en-GB" sz="1800" b="0" dirty="0" err="1"/>
              <a:t>Hashcat</a:t>
            </a:r>
            <a:br>
              <a:rPr sz="1800" b="0" dirty="0"/>
            </a:br>
            <a:br>
              <a:rPr sz="1800" b="0" dirty="0"/>
            </a:br>
            <a:r>
              <a:rPr sz="2700" dirty="0">
                <a:solidFill>
                  <a:srgbClr val="000000"/>
                </a:solidFill>
              </a:rPr>
              <a:t>Prof Bill Buchanan OBE</a:t>
            </a:r>
            <a:br>
              <a:rPr sz="2700" dirty="0">
                <a:solidFill>
                  <a:srgbClr val="000000"/>
                </a:solidFill>
              </a:rPr>
            </a:br>
            <a:r>
              <a:rPr lang="en-GB" sz="1800" dirty="0"/>
              <a:t>https://</a:t>
            </a:r>
            <a:r>
              <a:rPr lang="en-GB" sz="1800" dirty="0" err="1"/>
              <a:t>asecuritysite.com</a:t>
            </a:r>
            <a:r>
              <a:rPr lang="en-GB" sz="1800" dirty="0"/>
              <a:t>/hash</a:t>
            </a:r>
            <a:br>
              <a:rPr sz="1800" b="0" dirty="0"/>
            </a:br>
            <a:endParaRPr sz="1800" b="0" dirty="0"/>
          </a:p>
        </p:txBody>
      </p:sp>
      <p:pic>
        <p:nvPicPr>
          <p:cNvPr id="3" name="Picture 2" descr="Text&#10;&#10;Description automatically generated with low confidence">
            <a:extLst>
              <a:ext uri="{FF2B5EF4-FFF2-40B4-BE49-F238E27FC236}">
                <a16:creationId xmlns:a16="http://schemas.microsoft.com/office/drawing/2014/main" id="{424523D8-4EEA-EE3F-2990-47B11E8E22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6717" y="1472347"/>
            <a:ext cx="3464255" cy="3399904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Title 1"/>
          <p:cNvSpPr txBox="1">
            <a:spLocks noGrp="1"/>
          </p:cNvSpPr>
          <p:nvPr>
            <p:ph type="title"/>
          </p:nvPr>
        </p:nvSpPr>
        <p:spPr>
          <a:xfrm>
            <a:off x="468312" y="434578"/>
            <a:ext cx="5327651" cy="4698802"/>
          </a:xfrm>
          <a:prstGeom prst="rect">
            <a:avLst/>
          </a:prstGeom>
        </p:spPr>
        <p:txBody>
          <a:bodyPr/>
          <a:lstStyle/>
          <a:p>
            <a:pPr algn="l">
              <a:defRPr sz="3900" b="1">
                <a:solidFill>
                  <a:srgbClr val="C00000"/>
                </a:solidFill>
              </a:defRPr>
            </a:pPr>
            <a:r>
              <a:rPr dirty="0"/>
              <a:t>Hashing</a:t>
            </a:r>
            <a:br>
              <a:rPr dirty="0"/>
            </a:br>
            <a:br>
              <a:rPr dirty="0"/>
            </a:br>
            <a:r>
              <a:rPr sz="3200" dirty="0" err="1"/>
              <a:t>Hashcat</a:t>
            </a:r>
            <a:br>
              <a:rPr sz="3200" dirty="0"/>
            </a:br>
            <a:br>
              <a:rPr sz="3200" dirty="0"/>
            </a:br>
            <a:r>
              <a:rPr sz="2700" dirty="0">
                <a:solidFill>
                  <a:srgbClr val="000000"/>
                </a:solidFill>
              </a:rPr>
              <a:t>Prof Bill Buchanan OBE</a:t>
            </a:r>
            <a:br>
              <a:rPr sz="2700" dirty="0">
                <a:solidFill>
                  <a:srgbClr val="000000"/>
                </a:solidFill>
              </a:rPr>
            </a:br>
            <a:r>
              <a:rPr lang="en-GB" sz="1800" dirty="0"/>
              <a:t>https://</a:t>
            </a:r>
            <a:r>
              <a:rPr lang="en-GB" sz="1800" dirty="0" err="1"/>
              <a:t>asecuritysite.com</a:t>
            </a:r>
            <a:r>
              <a:rPr lang="en-GB" sz="1800" dirty="0"/>
              <a:t>/hash</a:t>
            </a:r>
            <a:br>
              <a:rPr sz="1800" b="0" dirty="0"/>
            </a:br>
            <a:endParaRPr sz="1800" b="0" dirty="0"/>
          </a:p>
        </p:txBody>
      </p:sp>
      <p:pic>
        <p:nvPicPr>
          <p:cNvPr id="2" name="Picture 1" descr="A cat sitting on a table&#10;&#10;Description automatically generated with medium confidence">
            <a:extLst>
              <a:ext uri="{FF2B5EF4-FFF2-40B4-BE49-F238E27FC236}">
                <a16:creationId xmlns:a16="http://schemas.microsoft.com/office/drawing/2014/main" id="{3268D719-59B6-F2A3-5D2C-C479DCCB7F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1688" y="1123950"/>
            <a:ext cx="4064000" cy="34671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Title 1"/>
          <p:cNvSpPr txBox="1">
            <a:spLocks noGrp="1"/>
          </p:cNvSpPr>
          <p:nvPr>
            <p:ph type="title"/>
          </p:nvPr>
        </p:nvSpPr>
        <p:spPr>
          <a:xfrm>
            <a:off x="0" y="-94828"/>
            <a:ext cx="8229600" cy="952501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C00000"/>
                </a:solidFill>
              </a:defRPr>
            </a:lvl1pPr>
          </a:lstStyle>
          <a:p>
            <a:r>
              <a:t>Hashcat</a:t>
            </a:r>
          </a:p>
        </p:txBody>
      </p:sp>
      <p:sp>
        <p:nvSpPr>
          <p:cNvPr id="272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285750" indent="-285750">
              <a:lnSpc>
                <a:spcPct val="90000"/>
              </a:lnSpc>
              <a:spcBef>
                <a:spcPts val="600"/>
              </a:spcBef>
              <a:defRPr sz="2900" b="1"/>
            </a:pPr>
            <a:r>
              <a:t>Rule-based Attacks. </a:t>
            </a:r>
            <a:r>
              <a:rPr b="0"/>
              <a:t>Define a rule of the password.</a:t>
            </a:r>
          </a:p>
          <a:p>
            <a:pPr marL="285750" indent="-285750">
              <a:lnSpc>
                <a:spcPct val="90000"/>
              </a:lnSpc>
              <a:spcBef>
                <a:spcPts val="600"/>
              </a:spcBef>
              <a:defRPr sz="2900" b="1"/>
            </a:pPr>
            <a:r>
              <a:t>Dictionary Attacks. </a:t>
            </a:r>
            <a:r>
              <a:rPr b="0"/>
              <a:t>Search through a dictionary of common passwords.</a:t>
            </a:r>
          </a:p>
          <a:p>
            <a:pPr marL="285750" indent="-285750">
              <a:lnSpc>
                <a:spcPct val="90000"/>
              </a:lnSpc>
              <a:spcBef>
                <a:spcPts val="600"/>
              </a:spcBef>
              <a:defRPr sz="2900" b="1"/>
            </a:pPr>
            <a:r>
              <a:t>Brute-Force Attacks. </a:t>
            </a:r>
            <a:r>
              <a:rPr b="0"/>
              <a:t>Search through </a:t>
            </a:r>
          </a:p>
          <a:p>
            <a:pPr marL="285750" indent="-285750">
              <a:lnSpc>
                <a:spcPct val="90000"/>
              </a:lnSpc>
              <a:spcBef>
                <a:spcPts val="600"/>
              </a:spcBef>
              <a:defRPr sz="2900"/>
            </a:pPr>
            <a:endParaRPr b="0"/>
          </a:p>
          <a:p>
            <a:pPr marL="0" indent="0">
              <a:lnSpc>
                <a:spcPct val="90000"/>
              </a:lnSpc>
              <a:spcBef>
                <a:spcPts val="600"/>
              </a:spcBef>
              <a:buSzTx/>
              <a:buNone/>
              <a:defRPr sz="2900"/>
            </a:pPr>
            <a:r>
              <a:t>Attack modes: Brute-force, Combinator, Dictionary, Mask, Rule-based, Toggle-case and Hybrid.</a:t>
            </a:r>
          </a:p>
        </p:txBody>
      </p:sp>
    </p:spTree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Title 1"/>
          <p:cNvSpPr txBox="1">
            <a:spLocks noGrp="1"/>
          </p:cNvSpPr>
          <p:nvPr>
            <p:ph type="title"/>
          </p:nvPr>
        </p:nvSpPr>
        <p:spPr>
          <a:xfrm>
            <a:off x="34545" y="-166837"/>
            <a:ext cx="8229601" cy="952501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C00000"/>
                </a:solidFill>
              </a:defRPr>
            </a:lvl1pPr>
          </a:lstStyle>
          <a:p>
            <a:r>
              <a:t>Hashcat</a:t>
            </a:r>
          </a:p>
        </p:txBody>
      </p:sp>
      <p:sp>
        <p:nvSpPr>
          <p:cNvPr id="275" name="Content Placeholder 2"/>
          <p:cNvSpPr txBox="1">
            <a:spLocks noGrp="1"/>
          </p:cNvSpPr>
          <p:nvPr>
            <p:ph type="body" sz="quarter" idx="1"/>
          </p:nvPr>
        </p:nvSpPr>
        <p:spPr>
          <a:xfrm>
            <a:off x="313183" y="971681"/>
            <a:ext cx="2746650" cy="3771638"/>
          </a:xfrm>
          <a:prstGeom prst="rect">
            <a:avLst/>
          </a:prstGeom>
        </p:spPr>
        <p:txBody>
          <a:bodyPr/>
          <a:lstStyle/>
          <a:p>
            <a:pPr marL="285750" indent="-285750">
              <a:lnSpc>
                <a:spcPct val="80000"/>
              </a:lnSpc>
              <a:spcBef>
                <a:spcPts val="600"/>
              </a:spcBef>
              <a:defRPr sz="2700"/>
            </a:pPr>
            <a:r>
              <a:t>hashcat [options] hashfile [mask|wordfiles|directories]</a:t>
            </a:r>
          </a:p>
          <a:p>
            <a:pPr marL="285750" indent="-285750">
              <a:lnSpc>
                <a:spcPct val="80000"/>
              </a:lnSpc>
              <a:spcBef>
                <a:spcPts val="600"/>
              </a:spcBef>
              <a:defRPr sz="2700"/>
            </a:pPr>
            <a:endParaRPr/>
          </a:p>
          <a:p>
            <a:pPr marL="285750" indent="-285750">
              <a:lnSpc>
                <a:spcPct val="80000"/>
              </a:lnSpc>
              <a:spcBef>
                <a:spcPts val="600"/>
              </a:spcBef>
              <a:defRPr sz="2700"/>
            </a:pPr>
            <a:r>
              <a:t>hashcat -m 0 myhash myfile.txt -o output.txt</a:t>
            </a:r>
          </a:p>
        </p:txBody>
      </p:sp>
      <p:grpSp>
        <p:nvGrpSpPr>
          <p:cNvPr id="278" name="Rectangle 3"/>
          <p:cNvGrpSpPr/>
          <p:nvPr/>
        </p:nvGrpSpPr>
        <p:grpSpPr>
          <a:xfrm>
            <a:off x="3210545" y="33983"/>
            <a:ext cx="5904658" cy="5859023"/>
            <a:chOff x="0" y="0"/>
            <a:chExt cx="5904656" cy="5859021"/>
          </a:xfrm>
        </p:grpSpPr>
        <p:sp>
          <p:nvSpPr>
            <p:cNvPr id="276" name="Rectangle"/>
            <p:cNvSpPr/>
            <p:nvPr/>
          </p:nvSpPr>
          <p:spPr>
            <a:xfrm>
              <a:off x="-1" y="-1"/>
              <a:ext cx="5904658" cy="5859023"/>
            </a:xfrm>
            <a:prstGeom prst="rect">
              <a:avLst/>
            </a:prstGeom>
            <a:solidFill>
              <a:srgbClr val="000000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285750" indent="-285750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77" name="* General:…"/>
            <p:cNvSpPr txBox="1"/>
            <p:nvPr/>
          </p:nvSpPr>
          <p:spPr>
            <a:xfrm>
              <a:off x="-1" y="242190"/>
              <a:ext cx="5904658" cy="53746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marL="285750" indent="-285750">
                <a:defRPr sz="1100" b="1">
                  <a:solidFill>
                    <a:srgbClr val="FFFFFF"/>
                  </a:solidFill>
                </a:defRPr>
              </a:pPr>
              <a:r>
                <a:t>* General: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-m,  --hash-type=NUM               Hash-type, see references below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-a,  --attack-mode=NUM             Attack-mode, see references below</a:t>
              </a:r>
            </a:p>
            <a:p>
              <a:pPr marL="285750" indent="-285750">
                <a:defRPr sz="1100" b="1">
                  <a:solidFill>
                    <a:srgbClr val="FFFFFF"/>
                  </a:solidFill>
                </a:defRPr>
              </a:pPr>
              <a:r>
                <a:t>* Benchmark: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-b,  --benchmark                   Run benchmark</a:t>
              </a:r>
            </a:p>
            <a:p>
              <a:pPr marL="285750" indent="-285750">
                <a:defRPr sz="1100" b="1">
                  <a:solidFill>
                    <a:srgbClr val="FFFFFF"/>
                  </a:solidFill>
                </a:defRPr>
              </a:pPr>
              <a:r>
                <a:t>* Files: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-o,  --outfile=FILE                Define outfile for recovered hash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    --outfile-format=NUM          Define outfile-format for recovered hash, see references below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--show                        Show cracked passwords only (see --username)</a:t>
              </a:r>
            </a:p>
            <a:p>
              <a:pPr marL="285750" indent="-285750">
                <a:defRPr sz="1100" b="1">
                  <a:solidFill>
                    <a:srgbClr val="FFFFFF"/>
                  </a:solidFill>
                </a:defRPr>
              </a:pPr>
              <a:r>
                <a:t>* Resources: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-c,  --segment-size=NUM            Size in MB to cache from the wordfile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-n,  --threads=NUM                 Number of threads</a:t>
              </a:r>
            </a:p>
            <a:p>
              <a:pPr marL="285750" indent="-285750">
                <a:defRPr sz="1100" b="1">
                  <a:solidFill>
                    <a:srgbClr val="FFFFFF"/>
                  </a:solidFill>
                </a:defRPr>
              </a:pPr>
              <a:r>
                <a:t>* Rules: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-r,  --rules-file=FILE             Rules-file use: -r 1.rule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-g,  --generate-rules=NUM          Generate NUM random rules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    --generate-rules-func-min=NUM Force NUM functions per random rule min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    --generate-rules-func-max=NUM Force NUM functions per random rule max</a:t>
              </a:r>
            </a:p>
            <a:p>
              <a:pPr marL="285750" indent="-285750">
                <a:defRPr sz="1100" b="1">
                  <a:solidFill>
                    <a:srgbClr val="FFFFFF"/>
                  </a:solidFill>
                </a:defRPr>
              </a:pPr>
              <a:r>
                <a:t>* Toggle-Case attack-mode specific: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    --toggle-min=NUM              Number of alphas in dictionary minimum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    --toggle-max=NUM              Number of alphas in dictionary maximum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endParaRPr/>
            </a:p>
            <a:p>
              <a:pPr marL="285750" indent="-285750">
                <a:defRPr sz="1100" b="1">
                  <a:solidFill>
                    <a:srgbClr val="FFFFFF"/>
                  </a:solidFill>
                </a:defRPr>
              </a:pPr>
              <a:r>
                <a:t>* Mask-attack attack-mode specific: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    --pw-min=NUM                  Password-length minimum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    --pw-max=NUM                  Password-length maximum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endParaRPr/>
            </a:p>
            <a:p>
              <a:pPr marL="285750" indent="-285750">
                <a:defRPr sz="1100" b="1">
                  <a:solidFill>
                    <a:srgbClr val="FFFFFF"/>
                  </a:solidFill>
                </a:defRPr>
              </a:pPr>
              <a:r>
                <a:t>* Permutation attack-mode specific: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    --perm-min=NUM                Filter words shorter than NUM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    --perm-max=NUM                Filter words larger than NUM</a:t>
              </a:r>
            </a:p>
            <a:p>
              <a:pPr marL="285750" indent="-285750">
                <a:defRPr sz="1100" b="1">
                  <a:solidFill>
                    <a:srgbClr val="FFFFFF"/>
                  </a:solidFill>
                </a:defRPr>
              </a:pPr>
              <a:r>
                <a:t>* Table-Lookup attack-mode specific: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-t,  --table-file=FILE             Table file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    --table-min=NUM               Number of chars in dictionary minimum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    --table-max=NUM               Number of chars in dictionary maximum</a:t>
              </a:r>
            </a:p>
          </p:txBody>
        </p:sp>
      </p:grp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714E40E-DE42-9643-92EA-446727B4B4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200" y="0"/>
            <a:ext cx="7212013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Title 1"/>
          <p:cNvSpPr txBox="1">
            <a:spLocks noGrp="1"/>
          </p:cNvSpPr>
          <p:nvPr>
            <p:ph type="title"/>
          </p:nvPr>
        </p:nvSpPr>
        <p:spPr>
          <a:xfrm>
            <a:off x="34545" y="-166837"/>
            <a:ext cx="8229601" cy="952501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C00000"/>
                </a:solidFill>
              </a:defRPr>
            </a:lvl1pPr>
          </a:lstStyle>
          <a:p>
            <a:r>
              <a:t>Hashcat</a:t>
            </a:r>
          </a:p>
        </p:txBody>
      </p:sp>
      <p:sp>
        <p:nvSpPr>
          <p:cNvPr id="281" name="Content Placeholder 2"/>
          <p:cNvSpPr txBox="1">
            <a:spLocks noGrp="1"/>
          </p:cNvSpPr>
          <p:nvPr>
            <p:ph type="body" sz="quarter" idx="1"/>
          </p:nvPr>
        </p:nvSpPr>
        <p:spPr>
          <a:xfrm>
            <a:off x="313183" y="971681"/>
            <a:ext cx="2746650" cy="3771638"/>
          </a:xfrm>
          <a:prstGeom prst="rect">
            <a:avLst/>
          </a:prstGeom>
        </p:spPr>
        <p:txBody>
          <a:bodyPr/>
          <a:lstStyle/>
          <a:p>
            <a:pPr marL="285750" indent="-285750">
              <a:lnSpc>
                <a:spcPct val="80000"/>
              </a:lnSpc>
              <a:spcBef>
                <a:spcPts val="600"/>
              </a:spcBef>
              <a:defRPr sz="2700"/>
            </a:pPr>
            <a:r>
              <a:t>hashcat [options] hashfile [mask|wordfiles|directories]</a:t>
            </a:r>
          </a:p>
          <a:p>
            <a:pPr marL="285750" indent="-285750">
              <a:lnSpc>
                <a:spcPct val="80000"/>
              </a:lnSpc>
              <a:spcBef>
                <a:spcPts val="600"/>
              </a:spcBef>
              <a:defRPr sz="2700"/>
            </a:pPr>
            <a:endParaRPr/>
          </a:p>
          <a:p>
            <a:pPr marL="285750" indent="-285750">
              <a:lnSpc>
                <a:spcPct val="80000"/>
              </a:lnSpc>
              <a:spcBef>
                <a:spcPts val="600"/>
              </a:spcBef>
              <a:defRPr sz="2700"/>
            </a:pPr>
            <a:r>
              <a:t>hashcat -m 0 myhash myfile.txt -o output.txt</a:t>
            </a:r>
          </a:p>
        </p:txBody>
      </p:sp>
      <p:grpSp>
        <p:nvGrpSpPr>
          <p:cNvPr id="284" name="Rectangle 3"/>
          <p:cNvGrpSpPr/>
          <p:nvPr/>
        </p:nvGrpSpPr>
        <p:grpSpPr>
          <a:xfrm>
            <a:off x="3210545" y="33984"/>
            <a:ext cx="5904658" cy="3975643"/>
            <a:chOff x="0" y="0"/>
            <a:chExt cx="5904656" cy="3975642"/>
          </a:xfrm>
        </p:grpSpPr>
        <p:sp>
          <p:nvSpPr>
            <p:cNvPr id="282" name="Rectangle"/>
            <p:cNvSpPr/>
            <p:nvPr/>
          </p:nvSpPr>
          <p:spPr>
            <a:xfrm>
              <a:off x="-1" y="0"/>
              <a:ext cx="5904658" cy="3975643"/>
            </a:xfrm>
            <a:prstGeom prst="rect">
              <a:avLst/>
            </a:prstGeom>
            <a:solidFill>
              <a:srgbClr val="000000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285750" indent="-285750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83" name="-a,  --attack-mode=NUM…"/>
            <p:cNvSpPr txBox="1"/>
            <p:nvPr/>
          </p:nvSpPr>
          <p:spPr>
            <a:xfrm>
              <a:off x="-1" y="227601"/>
              <a:ext cx="5904658" cy="35204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r>
                <a:t>-a,  --attack-mode=NUM </a:t>
              </a:r>
            </a:p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endParaRPr/>
            </a:p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r>
                <a:t>Attack Modes: </a:t>
              </a:r>
            </a:p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r>
                <a:t>0 = Straight</a:t>
              </a:r>
            </a:p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r>
                <a:t>1 = Combination</a:t>
              </a:r>
            </a:p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r>
                <a:t>2 = Toggle-Case</a:t>
              </a:r>
            </a:p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r>
                <a:t>3 = Brute-force</a:t>
              </a:r>
            </a:p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r>
                <a:t>4 = Permutation</a:t>
              </a:r>
            </a:p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r>
                <a:t>5 = Table-Lookup</a:t>
              </a:r>
            </a:p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r>
                <a:t>6 = Prince</a:t>
              </a:r>
            </a:p>
          </p:txBody>
        </p:sp>
      </p:grpSp>
    </p:spTree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Title 1"/>
          <p:cNvSpPr txBox="1">
            <a:spLocks noGrp="1"/>
          </p:cNvSpPr>
          <p:nvPr>
            <p:ph type="title"/>
          </p:nvPr>
        </p:nvSpPr>
        <p:spPr>
          <a:xfrm>
            <a:off x="34545" y="-166837"/>
            <a:ext cx="8229601" cy="952501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C00000"/>
                </a:solidFill>
              </a:defRPr>
            </a:lvl1pPr>
          </a:lstStyle>
          <a:p>
            <a:r>
              <a:t>Hashcat</a:t>
            </a:r>
          </a:p>
        </p:txBody>
      </p:sp>
      <p:sp>
        <p:nvSpPr>
          <p:cNvPr id="287" name="Content Placeholder 2"/>
          <p:cNvSpPr txBox="1">
            <a:spLocks noGrp="1"/>
          </p:cNvSpPr>
          <p:nvPr>
            <p:ph type="body" sz="quarter" idx="1"/>
          </p:nvPr>
        </p:nvSpPr>
        <p:spPr>
          <a:xfrm>
            <a:off x="313183" y="971681"/>
            <a:ext cx="2746650" cy="3771638"/>
          </a:xfrm>
          <a:prstGeom prst="rect">
            <a:avLst/>
          </a:prstGeom>
        </p:spPr>
        <p:txBody>
          <a:bodyPr/>
          <a:lstStyle/>
          <a:p>
            <a:pPr marL="285750" indent="-285750">
              <a:lnSpc>
                <a:spcPct val="80000"/>
              </a:lnSpc>
              <a:spcBef>
                <a:spcPts val="600"/>
              </a:spcBef>
              <a:defRPr sz="2700"/>
            </a:pPr>
            <a:r>
              <a:t>hashcat [options] hashfile [mask|wordfiles|directories]</a:t>
            </a:r>
          </a:p>
          <a:p>
            <a:pPr marL="285750" indent="-285750">
              <a:lnSpc>
                <a:spcPct val="80000"/>
              </a:lnSpc>
              <a:spcBef>
                <a:spcPts val="600"/>
              </a:spcBef>
              <a:defRPr sz="2700"/>
            </a:pPr>
            <a:endParaRPr/>
          </a:p>
          <a:p>
            <a:pPr marL="285750" indent="-285750">
              <a:lnSpc>
                <a:spcPct val="80000"/>
              </a:lnSpc>
              <a:spcBef>
                <a:spcPts val="600"/>
              </a:spcBef>
              <a:defRPr sz="2700"/>
            </a:pPr>
            <a:r>
              <a:t>hashcat -m 0 myhash myfile.txt -o output.txt</a:t>
            </a:r>
          </a:p>
        </p:txBody>
      </p:sp>
      <p:grpSp>
        <p:nvGrpSpPr>
          <p:cNvPr id="290" name="Rectangle 3"/>
          <p:cNvGrpSpPr/>
          <p:nvPr/>
        </p:nvGrpSpPr>
        <p:grpSpPr>
          <a:xfrm>
            <a:off x="3347864" y="-1"/>
            <a:ext cx="5472608" cy="5658006"/>
            <a:chOff x="0" y="0"/>
            <a:chExt cx="5472607" cy="5658004"/>
          </a:xfrm>
        </p:grpSpPr>
        <p:sp>
          <p:nvSpPr>
            <p:cNvPr id="288" name="Rectangle"/>
            <p:cNvSpPr/>
            <p:nvPr/>
          </p:nvSpPr>
          <p:spPr>
            <a:xfrm>
              <a:off x="0" y="-1"/>
              <a:ext cx="5472608" cy="5658006"/>
            </a:xfrm>
            <a:prstGeom prst="rect">
              <a:avLst/>
            </a:prstGeom>
            <a:solidFill>
              <a:srgbClr val="000000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285750" indent="-285750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89" name="-a,  --attack-mode=NUM…"/>
            <p:cNvSpPr txBox="1"/>
            <p:nvPr/>
          </p:nvSpPr>
          <p:spPr>
            <a:xfrm>
              <a:off x="0" y="59131"/>
              <a:ext cx="5472608" cy="55397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-a,  --attack-mode=NUM 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endParaRPr/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-m hash-type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* Hash types: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endParaRPr/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  0 = MD5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 10 = md5($pass.$salt)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 20 = md5($salt.$pass)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 30 = md5(unicode($pass).$salt)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 40 = md5($salt.unicode($pass))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 50 = HMAC-MD5 (key = $pass)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 60 = HMAC-MD5 (key = $salt)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100 = SHA1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110 = sha1($pass.$salt)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120 = sha1($salt.$pass)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130 = sha1(unicode($pass).$salt)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140 = sha1($salt.unicode($pass))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150 = HMAC-SHA1 (key = $pass)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160 = HMAC-SHA1 (key = $salt)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200 = MySQL323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300 = MySQL4.1/MySQL5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400 = phpass, MD5(Wordpress), MD5(phpBB3), MD5(Joomla)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500 = md5crypt, MD5(Unix), FreeBSD MD5, Cisco-IOS MD5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900 = MD4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1000 = NTLM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1400 = SHA256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1410 = sha256($pass.$salt)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5500 = NetNTLMv1-VANILLA / NetNTLMv1-ESS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5600 = NetNTLMv2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5700 = Cisco-IOS SHA256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8900 = scrypt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9200 = Cisco $8$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10000 = Django (PBKDF2-SHA256)</a:t>
              </a:r>
            </a:p>
          </p:txBody>
        </p:sp>
      </p:grpSp>
    </p:spTree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Title 1"/>
          <p:cNvSpPr txBox="1">
            <a:spLocks noGrp="1"/>
          </p:cNvSpPr>
          <p:nvPr>
            <p:ph type="title"/>
          </p:nvPr>
        </p:nvSpPr>
        <p:spPr>
          <a:xfrm>
            <a:off x="34545" y="-166837"/>
            <a:ext cx="8229601" cy="952501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C00000"/>
                </a:solidFill>
              </a:defRPr>
            </a:lvl1pPr>
          </a:lstStyle>
          <a:p>
            <a:r>
              <a:t>Hashcat - Outputs</a:t>
            </a:r>
          </a:p>
        </p:txBody>
      </p:sp>
      <p:grpSp>
        <p:nvGrpSpPr>
          <p:cNvPr id="295" name="Rectangle 3"/>
          <p:cNvGrpSpPr/>
          <p:nvPr/>
        </p:nvGrpSpPr>
        <p:grpSpPr>
          <a:xfrm>
            <a:off x="4427983" y="609863"/>
            <a:ext cx="4320482" cy="4938306"/>
            <a:chOff x="0" y="0"/>
            <a:chExt cx="4320480" cy="4938305"/>
          </a:xfrm>
        </p:grpSpPr>
        <p:sp>
          <p:nvSpPr>
            <p:cNvPr id="293" name="Rectangle"/>
            <p:cNvSpPr/>
            <p:nvPr/>
          </p:nvSpPr>
          <p:spPr>
            <a:xfrm>
              <a:off x="-1" y="0"/>
              <a:ext cx="4320482" cy="4938306"/>
            </a:xfrm>
            <a:prstGeom prst="rect">
              <a:avLst/>
            </a:prstGeom>
            <a:solidFill>
              <a:srgbClr val="000000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285750" indent="-285750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94" name="Output format…"/>
            <p:cNvSpPr txBox="1"/>
            <p:nvPr/>
          </p:nvSpPr>
          <p:spPr>
            <a:xfrm>
              <a:off x="-1" y="48532"/>
              <a:ext cx="4320482" cy="4841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marL="285750" indent="-285750">
                <a:defRPr>
                  <a:solidFill>
                    <a:srgbClr val="FFFFFF"/>
                  </a:solidFill>
                </a:defRPr>
              </a:pPr>
              <a:r>
                <a:t>Output format</a:t>
              </a:r>
            </a:p>
            <a:p>
              <a:pPr marL="285750" indent="-285750">
                <a:defRPr>
                  <a:solidFill>
                    <a:srgbClr val="FFFFFF"/>
                  </a:solidFill>
                </a:defRPr>
              </a:pPr>
              <a:r>
                <a:t> </a:t>
              </a:r>
            </a:p>
            <a:p>
              <a:pPr marL="285750" indent="-285750">
                <a:defRPr>
                  <a:solidFill>
                    <a:srgbClr val="FFFFFF"/>
                  </a:solidFill>
                </a:defRPr>
              </a:pPr>
              <a:r>
                <a:t>1 = hash[:salt]</a:t>
              </a:r>
            </a:p>
            <a:p>
              <a:pPr marL="285750" indent="-285750">
                <a:defRPr>
                  <a:solidFill>
                    <a:srgbClr val="FFFFFF"/>
                  </a:solidFill>
                </a:defRPr>
              </a:pPr>
              <a:r>
                <a:t>    2 = plain</a:t>
              </a:r>
            </a:p>
            <a:p>
              <a:pPr marL="285750" indent="-285750">
                <a:defRPr>
                  <a:solidFill>
                    <a:srgbClr val="FFFFFF"/>
                  </a:solidFill>
                </a:defRPr>
              </a:pPr>
              <a:r>
                <a:t>    3 = hash[:salt]:plain</a:t>
              </a:r>
            </a:p>
            <a:p>
              <a:pPr marL="285750" indent="-285750">
                <a:defRPr>
                  <a:solidFill>
                    <a:srgbClr val="FFFFFF"/>
                  </a:solidFill>
                </a:defRPr>
              </a:pPr>
              <a:r>
                <a:t>    4 = hex_plain</a:t>
              </a:r>
            </a:p>
            <a:p>
              <a:pPr marL="285750" indent="-285750">
                <a:defRPr>
                  <a:solidFill>
                    <a:srgbClr val="FFFFFF"/>
                  </a:solidFill>
                </a:defRPr>
              </a:pPr>
              <a:r>
                <a:t>    5 = hash[:salt]:hex_plain</a:t>
              </a:r>
            </a:p>
            <a:p>
              <a:pPr marL="285750" indent="-285750">
                <a:defRPr>
                  <a:solidFill>
                    <a:srgbClr val="FFFFFF"/>
                  </a:solidFill>
                </a:defRPr>
              </a:pPr>
              <a:r>
                <a:t>    6 = plain:hex_plain</a:t>
              </a:r>
            </a:p>
            <a:p>
              <a:pPr marL="285750" indent="-285750">
                <a:defRPr>
                  <a:solidFill>
                    <a:srgbClr val="FFFFFF"/>
                  </a:solidFill>
                </a:defRPr>
              </a:pPr>
              <a:r>
                <a:t>    7 = hash[:salt]:plain:hex_plain</a:t>
              </a:r>
            </a:p>
            <a:p>
              <a:pPr marL="285750" indent="-285750">
                <a:defRPr>
                  <a:solidFill>
                    <a:srgbClr val="FFFFFF"/>
                  </a:solidFill>
                </a:defRPr>
              </a:pPr>
              <a:r>
                <a:t>    8 = crackpos</a:t>
              </a:r>
            </a:p>
            <a:p>
              <a:pPr marL="285750" indent="-285750">
                <a:defRPr>
                  <a:solidFill>
                    <a:srgbClr val="FFFFFF"/>
                  </a:solidFill>
                </a:defRPr>
              </a:pPr>
              <a:r>
                <a:t>    9 = hash[:salt]:crackpos</a:t>
              </a:r>
            </a:p>
            <a:p>
              <a:pPr marL="285750" indent="-285750">
                <a:defRPr>
                  <a:solidFill>
                    <a:srgbClr val="FFFFFF"/>
                  </a:solidFill>
                </a:defRPr>
              </a:pPr>
              <a:r>
                <a:t>   10 = plain:crackpos</a:t>
              </a:r>
            </a:p>
            <a:p>
              <a:pPr marL="285750" indent="-285750">
                <a:defRPr>
                  <a:solidFill>
                    <a:srgbClr val="FFFFFF"/>
                  </a:solidFill>
                </a:defRPr>
              </a:pPr>
              <a:r>
                <a:t>   11 = hash[:salt]:plain:crackpos</a:t>
              </a:r>
            </a:p>
            <a:p>
              <a:pPr marL="285750" indent="-285750">
                <a:defRPr>
                  <a:solidFill>
                    <a:srgbClr val="FFFFFF"/>
                  </a:solidFill>
                </a:defRPr>
              </a:pPr>
              <a:r>
                <a:t>   12 = hex_plain:crackpos</a:t>
              </a:r>
            </a:p>
            <a:p>
              <a:pPr marL="285750" indent="-285750">
                <a:defRPr>
                  <a:solidFill>
                    <a:srgbClr val="FFFFFF"/>
                  </a:solidFill>
                </a:defRPr>
              </a:pPr>
              <a:r>
                <a:t>   13 = hash[:salt]:hex_plain:crackpos</a:t>
              </a:r>
            </a:p>
            <a:p>
              <a:pPr marL="285750" indent="-285750">
                <a:defRPr>
                  <a:solidFill>
                    <a:srgbClr val="FFFFFF"/>
                  </a:solidFill>
                </a:defRPr>
              </a:pPr>
              <a:r>
                <a:t>   14 = plain:hex_plain:crackpos</a:t>
              </a:r>
            </a:p>
            <a:p>
              <a:pPr marL="285750" indent="-285750">
                <a:defRPr>
                  <a:solidFill>
                    <a:srgbClr val="FFFFFF"/>
                  </a:solidFill>
                </a:defRPr>
              </a:pPr>
              <a:r>
                <a:t>   15 = hash[:salt]:plain:hex_plain:crackpos</a:t>
              </a:r>
            </a:p>
          </p:txBody>
        </p:sp>
      </p:grpSp>
      <p:sp>
        <p:nvSpPr>
          <p:cNvPr id="296" name="Content Placeholder 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97" name="Content Placeholder 2"/>
          <p:cNvSpPr txBox="1"/>
          <p:nvPr/>
        </p:nvSpPr>
        <p:spPr>
          <a:xfrm>
            <a:off x="395536" y="1057299"/>
            <a:ext cx="3826769" cy="37716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/>
          <a:p>
            <a:pPr marL="180022" indent="-180022" defTabSz="576072">
              <a:lnSpc>
                <a:spcPct val="90000"/>
              </a:lnSpc>
              <a:spcBef>
                <a:spcPts val="400"/>
              </a:spcBef>
              <a:buSzPct val="100000"/>
              <a:buFont typeface="Arial"/>
              <a:buChar char="•"/>
              <a:defRPr sz="1827"/>
            </a:pPr>
            <a:r>
              <a:t>hashcat [options] hashfile [mask|wordfiles|directories]</a:t>
            </a:r>
          </a:p>
          <a:p>
            <a:pPr marL="180022" indent="-180022" defTabSz="576072">
              <a:lnSpc>
                <a:spcPct val="90000"/>
              </a:lnSpc>
              <a:spcBef>
                <a:spcPts val="400"/>
              </a:spcBef>
              <a:buSzPct val="100000"/>
              <a:buFont typeface="Arial"/>
              <a:buChar char="•"/>
              <a:defRPr sz="1827"/>
            </a:pPr>
            <a:endParaRPr/>
          </a:p>
          <a:p>
            <a:pPr marL="180022" indent="-180022" defTabSz="576072">
              <a:lnSpc>
                <a:spcPct val="90000"/>
              </a:lnSpc>
              <a:spcBef>
                <a:spcPts val="400"/>
              </a:spcBef>
              <a:buSzPct val="100000"/>
              <a:buFont typeface="Arial"/>
              <a:buChar char="•"/>
              <a:defRPr sz="1827"/>
            </a:pPr>
            <a:r>
              <a:t>hashcat -m 0 myhash myfile.txt -o output.txt</a:t>
            </a:r>
          </a:p>
          <a:p>
            <a:pPr defTabSz="576072">
              <a:lnSpc>
                <a:spcPct val="90000"/>
              </a:lnSpc>
              <a:spcBef>
                <a:spcPts val="400"/>
              </a:spcBef>
              <a:defRPr sz="1827"/>
            </a:pPr>
            <a:endParaRPr/>
          </a:p>
          <a:p>
            <a:pPr marL="180022" indent="-180022" defTabSz="576072">
              <a:lnSpc>
                <a:spcPct val="90000"/>
              </a:lnSpc>
              <a:spcBef>
                <a:spcPts val="400"/>
              </a:spcBef>
              <a:buSzPct val="100000"/>
              <a:buFont typeface="Arial"/>
              <a:buChar char="•"/>
              <a:defRPr sz="1827"/>
            </a:pPr>
            <a:endParaRPr/>
          </a:p>
          <a:p>
            <a:pPr marL="180022" indent="-180022" defTabSz="576072">
              <a:lnSpc>
                <a:spcPct val="90000"/>
              </a:lnSpc>
              <a:spcBef>
                <a:spcPts val="400"/>
              </a:spcBef>
              <a:buSzPct val="100000"/>
              <a:buFont typeface="Arial"/>
              <a:buChar char="•"/>
              <a:defRPr sz="1827"/>
            </a:pPr>
            <a:endParaRPr/>
          </a:p>
          <a:p>
            <a:pPr marL="180022" indent="-180022" defTabSz="576072">
              <a:lnSpc>
                <a:spcPct val="90000"/>
              </a:lnSpc>
              <a:spcBef>
                <a:spcPts val="400"/>
              </a:spcBef>
              <a:buSzPct val="100000"/>
              <a:buFont typeface="Arial"/>
              <a:buChar char="•"/>
              <a:defRPr sz="1827"/>
            </a:pPr>
            <a:endParaRPr/>
          </a:p>
          <a:p>
            <a:pPr marL="180022" indent="-180022" defTabSz="576072">
              <a:lnSpc>
                <a:spcPct val="90000"/>
              </a:lnSpc>
              <a:spcBef>
                <a:spcPts val="400"/>
              </a:spcBef>
              <a:buSzPct val="100000"/>
              <a:buFont typeface="Arial"/>
              <a:buChar char="•"/>
              <a:defRPr sz="1827"/>
            </a:pPr>
            <a:endParaRPr/>
          </a:p>
          <a:p>
            <a:pPr marL="180022" indent="-180022" defTabSz="576072">
              <a:lnSpc>
                <a:spcPct val="90000"/>
              </a:lnSpc>
              <a:spcBef>
                <a:spcPts val="400"/>
              </a:spcBef>
              <a:buSzPct val="100000"/>
              <a:buFont typeface="Arial"/>
              <a:buChar char="•"/>
              <a:defRPr sz="1827"/>
            </a:pPr>
            <a:endParaRPr/>
          </a:p>
        </p:txBody>
      </p:sp>
    </p:spTree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Title 1"/>
          <p:cNvSpPr txBox="1">
            <a:spLocks noGrp="1"/>
          </p:cNvSpPr>
          <p:nvPr>
            <p:ph type="title"/>
          </p:nvPr>
        </p:nvSpPr>
        <p:spPr>
          <a:xfrm>
            <a:off x="34545" y="-166837"/>
            <a:ext cx="8229601" cy="952501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C00000"/>
                </a:solidFill>
              </a:defRPr>
            </a:lvl1pPr>
          </a:lstStyle>
          <a:p>
            <a:r>
              <a:t>Hashcat</a:t>
            </a:r>
          </a:p>
        </p:txBody>
      </p:sp>
      <p:sp>
        <p:nvSpPr>
          <p:cNvPr id="300" name="Content Placeholder 2"/>
          <p:cNvSpPr txBox="1">
            <a:spLocks noGrp="1"/>
          </p:cNvSpPr>
          <p:nvPr>
            <p:ph type="body" sz="quarter" idx="1"/>
          </p:nvPr>
        </p:nvSpPr>
        <p:spPr>
          <a:xfrm>
            <a:off x="338403" y="4811479"/>
            <a:ext cx="8435280" cy="661683"/>
          </a:xfrm>
          <a:prstGeom prst="rect">
            <a:avLst/>
          </a:prstGeom>
        </p:spPr>
        <p:txBody>
          <a:bodyPr/>
          <a:lstStyle/>
          <a:p>
            <a:pPr marL="260032" indent="-260032" defTabSz="832104">
              <a:lnSpc>
                <a:spcPct val="80000"/>
              </a:lnSpc>
              <a:spcBef>
                <a:spcPts val="400"/>
              </a:spcBef>
              <a:defRPr sz="1820"/>
            </a:pPr>
            <a:endParaRPr/>
          </a:p>
          <a:p>
            <a:pPr marL="0" indent="0" defTabSz="832104">
              <a:lnSpc>
                <a:spcPct val="80000"/>
              </a:lnSpc>
              <a:spcBef>
                <a:spcPts val="400"/>
              </a:spcBef>
              <a:buSzTx/>
              <a:buNone/>
              <a:defRPr sz="1820"/>
            </a:pPr>
            <a:r>
              <a:t>hashcat -m 1400 mytext.txt words.txt</a:t>
            </a:r>
          </a:p>
        </p:txBody>
      </p:sp>
      <p:pic>
        <p:nvPicPr>
          <p:cNvPr id="301" name="Picture 5" descr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727" y="284834"/>
            <a:ext cx="6912228" cy="46005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Title 1"/>
          <p:cNvSpPr txBox="1">
            <a:spLocks noGrp="1"/>
          </p:cNvSpPr>
          <p:nvPr>
            <p:ph type="title"/>
          </p:nvPr>
        </p:nvSpPr>
        <p:spPr>
          <a:xfrm>
            <a:off x="34545" y="-166837"/>
            <a:ext cx="8229601" cy="952501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C00000"/>
                </a:solidFill>
              </a:defRPr>
            </a:lvl1pPr>
          </a:lstStyle>
          <a:p>
            <a:r>
              <a:t>Hashcat</a:t>
            </a:r>
          </a:p>
        </p:txBody>
      </p:sp>
      <p:sp>
        <p:nvSpPr>
          <p:cNvPr id="304" name="Content Placeholder 2"/>
          <p:cNvSpPr txBox="1">
            <a:spLocks noGrp="1"/>
          </p:cNvSpPr>
          <p:nvPr>
            <p:ph type="body" sz="quarter" idx="1"/>
          </p:nvPr>
        </p:nvSpPr>
        <p:spPr>
          <a:xfrm>
            <a:off x="338403" y="4811479"/>
            <a:ext cx="8435280" cy="661683"/>
          </a:xfrm>
          <a:prstGeom prst="rect">
            <a:avLst/>
          </a:prstGeom>
        </p:spPr>
        <p:txBody>
          <a:bodyPr/>
          <a:lstStyle/>
          <a:p>
            <a:pPr marL="260032" indent="-260032" defTabSz="832104">
              <a:lnSpc>
                <a:spcPct val="80000"/>
              </a:lnSpc>
              <a:spcBef>
                <a:spcPts val="400"/>
              </a:spcBef>
              <a:defRPr sz="1820"/>
            </a:pPr>
            <a:endParaRPr/>
          </a:p>
          <a:p>
            <a:pPr marL="0" indent="0" defTabSz="832104">
              <a:lnSpc>
                <a:spcPct val="80000"/>
              </a:lnSpc>
              <a:spcBef>
                <a:spcPts val="400"/>
              </a:spcBef>
              <a:buSzTx/>
              <a:buNone/>
              <a:defRPr sz="1820"/>
            </a:pPr>
            <a:r>
              <a:t>hashcat -m 1000 mytextnt.txt words.txt</a:t>
            </a:r>
          </a:p>
        </p:txBody>
      </p:sp>
      <p:pic>
        <p:nvPicPr>
          <p:cNvPr id="305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5735" y="250725"/>
            <a:ext cx="6948266" cy="456075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Title 1"/>
          <p:cNvSpPr txBox="1">
            <a:spLocks noGrp="1"/>
          </p:cNvSpPr>
          <p:nvPr>
            <p:ph type="title"/>
          </p:nvPr>
        </p:nvSpPr>
        <p:spPr>
          <a:xfrm>
            <a:off x="0" y="-94828"/>
            <a:ext cx="8229600" cy="952501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C00000"/>
                </a:solidFill>
              </a:defRPr>
            </a:lvl1pPr>
          </a:lstStyle>
          <a:p>
            <a:r>
              <a:t>Combinational Attack (-a 1)</a:t>
            </a:r>
          </a:p>
        </p:txBody>
      </p:sp>
      <p:grpSp>
        <p:nvGrpSpPr>
          <p:cNvPr id="310" name="Rectangle 3"/>
          <p:cNvGrpSpPr/>
          <p:nvPr/>
        </p:nvGrpSpPr>
        <p:grpSpPr>
          <a:xfrm>
            <a:off x="6948264" y="1568894"/>
            <a:ext cx="1512169" cy="1463041"/>
            <a:chOff x="0" y="0"/>
            <a:chExt cx="1512168" cy="1463039"/>
          </a:xfrm>
        </p:grpSpPr>
        <p:sp>
          <p:nvSpPr>
            <p:cNvPr id="308" name="Rectangle"/>
            <p:cNvSpPr/>
            <p:nvPr/>
          </p:nvSpPr>
          <p:spPr>
            <a:xfrm>
              <a:off x="0" y="28894"/>
              <a:ext cx="1512169" cy="1405251"/>
            </a:xfrm>
            <a:prstGeom prst="rect">
              <a:avLst/>
            </a:prstGeom>
            <a:solidFill>
              <a:srgbClr val="000000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09" name="jam…"/>
            <p:cNvSpPr txBox="1"/>
            <p:nvPr/>
          </p:nvSpPr>
          <p:spPr>
            <a:xfrm>
              <a:off x="0" y="-1"/>
              <a:ext cx="1512169" cy="14630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r>
                <a:t>jam</a:t>
              </a:r>
            </a:p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r>
                <a:t>jar</a:t>
              </a:r>
            </a:p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r>
                <a:t>jimmy</a:t>
              </a:r>
            </a:p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r>
                <a:t>jamie</a:t>
              </a:r>
            </a:p>
          </p:txBody>
        </p:sp>
      </p:grpSp>
      <p:grpSp>
        <p:nvGrpSpPr>
          <p:cNvPr id="313" name="Rectangle 4"/>
          <p:cNvGrpSpPr/>
          <p:nvPr/>
        </p:nvGrpSpPr>
        <p:grpSpPr>
          <a:xfrm>
            <a:off x="7164288" y="3607477"/>
            <a:ext cx="1512169" cy="1120141"/>
            <a:chOff x="0" y="0"/>
            <a:chExt cx="1512168" cy="1120139"/>
          </a:xfrm>
        </p:grpSpPr>
        <p:sp>
          <p:nvSpPr>
            <p:cNvPr id="311" name="Rectangle"/>
            <p:cNvSpPr/>
            <p:nvPr/>
          </p:nvSpPr>
          <p:spPr>
            <a:xfrm>
              <a:off x="0" y="42111"/>
              <a:ext cx="1512169" cy="1035918"/>
            </a:xfrm>
            <a:prstGeom prst="rect">
              <a:avLst/>
            </a:prstGeom>
            <a:solidFill>
              <a:srgbClr val="000000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285750" indent="-285750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12" name="car…"/>
            <p:cNvSpPr txBox="1"/>
            <p:nvPr/>
          </p:nvSpPr>
          <p:spPr>
            <a:xfrm>
              <a:off x="0" y="-1"/>
              <a:ext cx="1512169" cy="1120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r>
                <a:t>car</a:t>
              </a:r>
            </a:p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r>
                <a:t>cat</a:t>
              </a:r>
            </a:p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r>
                <a:t>call</a:t>
              </a:r>
            </a:p>
          </p:txBody>
        </p:sp>
      </p:grpSp>
      <p:sp>
        <p:nvSpPr>
          <p:cNvPr id="314" name="Rectangle 5"/>
          <p:cNvSpPr txBox="1"/>
          <p:nvPr/>
        </p:nvSpPr>
        <p:spPr>
          <a:xfrm>
            <a:off x="131906" y="857671"/>
            <a:ext cx="6440200" cy="320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latin typeface="Lucida Console"/>
                <a:ea typeface="Lucida Console"/>
                <a:cs typeface="Lucida Console"/>
                <a:sym typeface="Lucida Console"/>
              </a:defRPr>
            </a:lvl1pPr>
          </a:lstStyle>
          <a:p>
            <a:r>
              <a:t>Hashcat -m 0 -a 1 hash.txt dict1.txt dict2.txt</a:t>
            </a:r>
          </a:p>
        </p:txBody>
      </p:sp>
      <p:grpSp>
        <p:nvGrpSpPr>
          <p:cNvPr id="317" name="Rectangle 6"/>
          <p:cNvGrpSpPr/>
          <p:nvPr/>
        </p:nvGrpSpPr>
        <p:grpSpPr>
          <a:xfrm>
            <a:off x="418501" y="2300414"/>
            <a:ext cx="5328594" cy="3349503"/>
            <a:chOff x="0" y="0"/>
            <a:chExt cx="5328592" cy="3349502"/>
          </a:xfrm>
        </p:grpSpPr>
        <p:sp>
          <p:nvSpPr>
            <p:cNvPr id="315" name="Rectangle"/>
            <p:cNvSpPr/>
            <p:nvPr/>
          </p:nvSpPr>
          <p:spPr>
            <a:xfrm>
              <a:off x="-1" y="0"/>
              <a:ext cx="5328594" cy="3349503"/>
            </a:xfrm>
            <a:prstGeom prst="rect">
              <a:avLst/>
            </a:prstGeom>
            <a:solidFill>
              <a:srgbClr val="000000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16" name="jamcar…"/>
            <p:cNvSpPr txBox="1"/>
            <p:nvPr/>
          </p:nvSpPr>
          <p:spPr>
            <a:xfrm>
              <a:off x="-1" y="85981"/>
              <a:ext cx="5328594" cy="31775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r>
                <a:t>jamcar</a:t>
              </a:r>
            </a:p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r>
                <a:t>jarcar</a:t>
              </a:r>
            </a:p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r>
                <a:t>Jimmycar</a:t>
              </a:r>
            </a:p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r>
                <a:t>Jamiecar</a:t>
              </a:r>
            </a:p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r>
                <a:t>jamcat</a:t>
              </a:r>
            </a:p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r>
                <a:t>jarcat</a:t>
              </a:r>
            </a:p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r>
                <a:t>jimmycat</a:t>
              </a:r>
            </a:p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r>
                <a:t>jamiecat</a:t>
              </a:r>
            </a:p>
          </p:txBody>
        </p:sp>
      </p:grpSp>
      <p:sp>
        <p:nvSpPr>
          <p:cNvPr id="318" name="Rectangle 7"/>
          <p:cNvSpPr txBox="1"/>
          <p:nvPr/>
        </p:nvSpPr>
        <p:spPr>
          <a:xfrm>
            <a:off x="6948264" y="1134888"/>
            <a:ext cx="1343805" cy="320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latin typeface="Lucida Console"/>
                <a:ea typeface="Lucida Console"/>
                <a:cs typeface="Lucida Console"/>
                <a:sym typeface="Lucida Console"/>
              </a:defRPr>
            </a:lvl1pPr>
          </a:lstStyle>
          <a:p>
            <a:r>
              <a:t>dict1.txt</a:t>
            </a:r>
          </a:p>
        </p:txBody>
      </p:sp>
      <p:sp>
        <p:nvSpPr>
          <p:cNvPr id="319" name="Rectangle 8"/>
          <p:cNvSpPr txBox="1"/>
          <p:nvPr/>
        </p:nvSpPr>
        <p:spPr>
          <a:xfrm>
            <a:off x="6961602" y="3268455"/>
            <a:ext cx="1343805" cy="320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latin typeface="Lucida Console"/>
                <a:ea typeface="Lucida Console"/>
                <a:cs typeface="Lucida Console"/>
                <a:sym typeface="Lucida Console"/>
              </a:defRPr>
            </a:lvl1pPr>
          </a:lstStyle>
          <a:p>
            <a:r>
              <a:t>dict2.txt</a:t>
            </a:r>
          </a:p>
        </p:txBody>
      </p:sp>
    </p:spTree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Title 1"/>
          <p:cNvSpPr txBox="1">
            <a:spLocks noGrp="1"/>
          </p:cNvSpPr>
          <p:nvPr>
            <p:ph type="title"/>
          </p:nvPr>
        </p:nvSpPr>
        <p:spPr>
          <a:xfrm>
            <a:off x="468312" y="569267"/>
            <a:ext cx="5327651" cy="4576466"/>
          </a:xfrm>
          <a:prstGeom prst="rect">
            <a:avLst/>
          </a:prstGeom>
        </p:spPr>
        <p:txBody>
          <a:bodyPr/>
          <a:lstStyle/>
          <a:p>
            <a:pPr algn="l">
              <a:defRPr sz="3900" b="1">
                <a:solidFill>
                  <a:srgbClr val="C00000"/>
                </a:solidFill>
              </a:defRPr>
            </a:pPr>
            <a:r>
              <a:rPr dirty="0"/>
              <a:t>Hashing</a:t>
            </a:r>
            <a:br>
              <a:rPr dirty="0"/>
            </a:br>
            <a:br>
              <a:rPr dirty="0"/>
            </a:br>
            <a:r>
              <a:rPr sz="3200" dirty="0"/>
              <a:t>Brute Force (-a 3)</a:t>
            </a:r>
            <a:br>
              <a:rPr sz="3200" dirty="0"/>
            </a:br>
            <a:br>
              <a:rPr sz="3200" dirty="0"/>
            </a:br>
            <a:r>
              <a:rPr sz="2700" dirty="0">
                <a:solidFill>
                  <a:srgbClr val="000000"/>
                </a:solidFill>
              </a:rPr>
              <a:t>Prof Bill Buchanan OBE</a:t>
            </a:r>
            <a:br>
              <a:rPr sz="2700" dirty="0">
                <a:solidFill>
                  <a:srgbClr val="000000"/>
                </a:solidFill>
              </a:rPr>
            </a:br>
            <a:r>
              <a:rPr lang="en-GB" sz="1800" dirty="0"/>
              <a:t>https://</a:t>
            </a:r>
            <a:r>
              <a:rPr lang="en-GB" sz="1800" dirty="0" err="1"/>
              <a:t>asecuritysite.com</a:t>
            </a:r>
            <a:r>
              <a:rPr lang="en-GB" sz="1800" dirty="0"/>
              <a:t>/hash</a:t>
            </a:r>
            <a:br>
              <a:rPr sz="1800" b="0" dirty="0"/>
            </a:br>
            <a:endParaRPr sz="1800" b="0" dirty="0"/>
          </a:p>
        </p:txBody>
      </p:sp>
      <p:pic>
        <p:nvPicPr>
          <p:cNvPr id="2" name="Picture 1" descr="A cat sitting on a table&#10;&#10;Description automatically generated with medium confidence">
            <a:extLst>
              <a:ext uri="{FF2B5EF4-FFF2-40B4-BE49-F238E27FC236}">
                <a16:creationId xmlns:a16="http://schemas.microsoft.com/office/drawing/2014/main" id="{A814B5B1-F69E-1EFA-1181-6FBF08CB69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1688" y="1123950"/>
            <a:ext cx="4064000" cy="34671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Title 1"/>
          <p:cNvSpPr txBox="1">
            <a:spLocks noGrp="1"/>
          </p:cNvSpPr>
          <p:nvPr>
            <p:ph type="title"/>
          </p:nvPr>
        </p:nvSpPr>
        <p:spPr>
          <a:xfrm>
            <a:off x="34545" y="-166837"/>
            <a:ext cx="8229601" cy="952501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C00000"/>
                </a:solidFill>
              </a:defRPr>
            </a:lvl1pPr>
          </a:lstStyle>
          <a:p>
            <a:r>
              <a:t>Hashcat – Brute Force</a:t>
            </a:r>
          </a:p>
        </p:txBody>
      </p:sp>
      <p:sp>
        <p:nvSpPr>
          <p:cNvPr id="328" name="Content Placeholder 2"/>
          <p:cNvSpPr txBox="1">
            <a:spLocks noGrp="1"/>
          </p:cNvSpPr>
          <p:nvPr>
            <p:ph type="body" sz="half" idx="1"/>
          </p:nvPr>
        </p:nvSpPr>
        <p:spPr>
          <a:xfrm>
            <a:off x="395536" y="1057299"/>
            <a:ext cx="3826769" cy="3771638"/>
          </a:xfrm>
          <a:prstGeom prst="rect">
            <a:avLst/>
          </a:prstGeom>
        </p:spPr>
        <p:txBody>
          <a:bodyPr/>
          <a:lstStyle/>
          <a:p>
            <a:pPr marL="285750" indent="-285750">
              <a:lnSpc>
                <a:spcPct val="90000"/>
              </a:lnSpc>
              <a:spcBef>
                <a:spcPts val="600"/>
              </a:spcBef>
              <a:defRPr sz="2900"/>
            </a:pPr>
            <a:r>
              <a:t>hashcat [options] hashfile [mask|wordfiles|directories]</a:t>
            </a:r>
          </a:p>
          <a:p>
            <a:pPr marL="285750" indent="-285750">
              <a:lnSpc>
                <a:spcPct val="90000"/>
              </a:lnSpc>
              <a:spcBef>
                <a:spcPts val="600"/>
              </a:spcBef>
              <a:defRPr sz="2900"/>
            </a:pPr>
            <a:endParaRPr/>
          </a:p>
          <a:p>
            <a:pPr marL="285750" indent="-285750">
              <a:lnSpc>
                <a:spcPct val="90000"/>
              </a:lnSpc>
              <a:spcBef>
                <a:spcPts val="600"/>
              </a:spcBef>
              <a:defRPr sz="2900"/>
            </a:pPr>
            <a:r>
              <a:t>hashcat -m 0 myhash myfile.txt -o output.txt</a:t>
            </a:r>
          </a:p>
        </p:txBody>
      </p:sp>
      <p:grpSp>
        <p:nvGrpSpPr>
          <p:cNvPr id="331" name="Rectangle 3"/>
          <p:cNvGrpSpPr/>
          <p:nvPr/>
        </p:nvGrpSpPr>
        <p:grpSpPr>
          <a:xfrm>
            <a:off x="4222303" y="785663"/>
            <a:ext cx="4921697" cy="4203686"/>
            <a:chOff x="0" y="0"/>
            <a:chExt cx="4921696" cy="4203684"/>
          </a:xfrm>
        </p:grpSpPr>
        <p:sp>
          <p:nvSpPr>
            <p:cNvPr id="329" name="Rectangle"/>
            <p:cNvSpPr/>
            <p:nvPr/>
          </p:nvSpPr>
          <p:spPr>
            <a:xfrm>
              <a:off x="-1" y="-1"/>
              <a:ext cx="4921698" cy="4203686"/>
            </a:xfrm>
            <a:prstGeom prst="rect">
              <a:avLst/>
            </a:prstGeom>
            <a:solidFill>
              <a:srgbClr val="000000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285750" indent="-285750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30" name="Custom charsets:…"/>
            <p:cNvSpPr txBox="1"/>
            <p:nvPr/>
          </p:nvSpPr>
          <p:spPr>
            <a:xfrm>
              <a:off x="-1" y="328922"/>
              <a:ext cx="4921698" cy="3545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Custom charsets:  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-1,  --custom-charset1=CS          User-defined charsets  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-2,  --custom-charset2=CS          Example:  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-3,  --custom-charset3=CS          --custom-charset1=?dabcdef : sets charset ?1 to 0123456789abcdef  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-4,  --custom-charset4=CS          -2 mycharset.hcchr : sets charset ?2 to chars contained in file</a:t>
              </a:r>
            </a:p>
            <a:p>
              <a:pPr marL="285750" indent="-285750">
                <a:defRPr sz="1400">
                  <a:solidFill>
                    <a:srgbClr val="FFFFFF"/>
                  </a:solidFill>
                </a:defRPr>
              </a:pPr>
              <a:endParaRPr/>
            </a:p>
            <a:p>
              <a:pPr marL="285750" indent="-285750">
                <a:defRPr sz="1400">
                  <a:solidFill>
                    <a:srgbClr val="FFFFFF"/>
                  </a:solidFill>
                </a:defRPr>
              </a:pPr>
              <a:r>
                <a:t>Character sets</a:t>
              </a:r>
            </a:p>
            <a:p>
              <a:pPr marL="285750" indent="-285750">
                <a:defRPr sz="1400">
                  <a:solidFill>
                    <a:srgbClr val="FFFFFF"/>
                  </a:solidFill>
                </a:defRPr>
              </a:pPr>
              <a:r>
                <a:t> </a:t>
              </a:r>
            </a:p>
            <a:p>
              <a:pPr marL="285750" indent="-285750">
                <a:defRPr sz="1400">
                  <a:solidFill>
                    <a:srgbClr val="FFFFFF"/>
                  </a:solidFill>
                </a:defRPr>
              </a:pPr>
              <a:r>
                <a:t> ?l = abcdefghijklmnopqrstuvwxyz</a:t>
              </a:r>
            </a:p>
            <a:p>
              <a:pPr marL="285750" indent="-285750">
                <a:defRPr sz="1400">
                  <a:solidFill>
                    <a:srgbClr val="FFFFFF"/>
                  </a:solidFill>
                </a:defRPr>
              </a:pPr>
              <a:r>
                <a:t>   ?u = ABCDEFGHIJKLMNOPQRSTUVWXYZ</a:t>
              </a:r>
            </a:p>
            <a:p>
              <a:pPr marL="285750" indent="-285750">
                <a:defRPr sz="1400">
                  <a:solidFill>
                    <a:srgbClr val="FFFFFF"/>
                  </a:solidFill>
                </a:defRPr>
              </a:pPr>
              <a:r>
                <a:t>   ?d = 0123456789</a:t>
              </a:r>
            </a:p>
            <a:p>
              <a:pPr marL="285750" indent="-285750">
                <a:defRPr sz="1400">
                  <a:solidFill>
                    <a:srgbClr val="FFFFFF"/>
                  </a:solidFill>
                </a:defRPr>
              </a:pPr>
              <a:r>
                <a:t>   ?s =  !"#$%&amp;'()*+,-./:;&lt;=&gt;?@[\]^_`{|}~</a:t>
              </a:r>
            </a:p>
            <a:p>
              <a:pPr marL="285750" indent="-285750">
                <a:defRPr sz="1400">
                  <a:solidFill>
                    <a:srgbClr val="FFFFFF"/>
                  </a:solidFill>
                </a:defRPr>
              </a:pPr>
              <a:r>
                <a:t>   ?a = ?l?u?d?s</a:t>
              </a:r>
            </a:p>
            <a:p>
              <a:pPr marL="285750" indent="-285750">
                <a:defRPr sz="1400">
                  <a:solidFill>
                    <a:srgbClr val="FFFFFF"/>
                  </a:solidFill>
                </a:defRPr>
              </a:pPr>
              <a:r>
                <a:t>   ?b = 0x00 - 0xff</a:t>
              </a:r>
            </a:p>
          </p:txBody>
        </p:sp>
      </p:grpSp>
    </p:spTree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Title 1"/>
          <p:cNvSpPr txBox="1">
            <a:spLocks noGrp="1"/>
          </p:cNvSpPr>
          <p:nvPr>
            <p:ph type="title"/>
          </p:nvPr>
        </p:nvSpPr>
        <p:spPr>
          <a:xfrm>
            <a:off x="34545" y="-166837"/>
            <a:ext cx="8229601" cy="952501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C00000"/>
                </a:solidFill>
              </a:defRPr>
            </a:lvl1pPr>
          </a:lstStyle>
          <a:p>
            <a:r>
              <a:t>Hashcat – Brute Force</a:t>
            </a:r>
          </a:p>
        </p:txBody>
      </p:sp>
      <p:sp>
        <p:nvSpPr>
          <p:cNvPr id="334" name="Content Placeholder 2"/>
          <p:cNvSpPr txBox="1">
            <a:spLocks noGrp="1"/>
          </p:cNvSpPr>
          <p:nvPr>
            <p:ph type="body" sz="half" idx="1"/>
          </p:nvPr>
        </p:nvSpPr>
        <p:spPr>
          <a:xfrm>
            <a:off x="395536" y="3649588"/>
            <a:ext cx="7200801" cy="1611397"/>
          </a:xfrm>
          <a:prstGeom prst="rect">
            <a:avLst/>
          </a:prstGeom>
        </p:spPr>
        <p:txBody>
          <a:bodyPr/>
          <a:lstStyle/>
          <a:p>
            <a:pPr marL="285750" indent="-285750">
              <a:lnSpc>
                <a:spcPct val="90000"/>
              </a:lnSpc>
              <a:spcBef>
                <a:spcPts val="600"/>
              </a:spcBef>
              <a:defRPr sz="2700"/>
            </a:pPr>
            <a:r>
              <a:t>-1 abcdefghijklmnopqrstuvwxyz0123456789</a:t>
            </a:r>
          </a:p>
          <a:p>
            <a:pPr marL="285750" indent="-285750">
              <a:lnSpc>
                <a:spcPct val="90000"/>
              </a:lnSpc>
              <a:spcBef>
                <a:spcPts val="600"/>
              </a:spcBef>
              <a:defRPr sz="2700"/>
            </a:pPr>
            <a:r>
              <a:t>-1 abcdefghijklmnopqrstuvwxyz?d</a:t>
            </a:r>
          </a:p>
          <a:p>
            <a:pPr marL="285750" indent="-285750">
              <a:lnSpc>
                <a:spcPct val="90000"/>
              </a:lnSpc>
              <a:spcBef>
                <a:spcPts val="600"/>
              </a:spcBef>
              <a:defRPr sz="2700"/>
            </a:pPr>
            <a:r>
              <a:t>-1 ?l0123456789-1 ?l?d</a:t>
            </a:r>
          </a:p>
        </p:txBody>
      </p:sp>
      <p:grpSp>
        <p:nvGrpSpPr>
          <p:cNvPr id="337" name="Rectangle 3"/>
          <p:cNvGrpSpPr/>
          <p:nvPr/>
        </p:nvGrpSpPr>
        <p:grpSpPr>
          <a:xfrm>
            <a:off x="4222303" y="785664"/>
            <a:ext cx="4921697" cy="2143844"/>
            <a:chOff x="0" y="0"/>
            <a:chExt cx="4921696" cy="2143843"/>
          </a:xfrm>
        </p:grpSpPr>
        <p:sp>
          <p:nvSpPr>
            <p:cNvPr id="335" name="Rectangle"/>
            <p:cNvSpPr/>
            <p:nvPr/>
          </p:nvSpPr>
          <p:spPr>
            <a:xfrm>
              <a:off x="-1" y="0"/>
              <a:ext cx="4921698" cy="2143844"/>
            </a:xfrm>
            <a:prstGeom prst="rect">
              <a:avLst/>
            </a:prstGeom>
            <a:solidFill>
              <a:srgbClr val="000000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36" name="aaaaaaaa…"/>
            <p:cNvSpPr txBox="1"/>
            <p:nvPr/>
          </p:nvSpPr>
          <p:spPr>
            <a:xfrm>
              <a:off x="-1" y="270551"/>
              <a:ext cx="4921698" cy="16027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aaaaaaaa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aaaaaaab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  <a:endParaRPr/>
            </a:p>
            <a:p>
              <a:pPr>
                <a:defRPr sz="1400">
                  <a:solidFill>
                    <a:srgbClr val="FFFFFF"/>
                  </a:solidFill>
                </a:defRPr>
              </a:pPr>
              <a:endParaRPr/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…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  <a:endParaRPr/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zzzzzzzz</a:t>
              </a:r>
            </a:p>
          </p:txBody>
        </p:sp>
      </p:grpSp>
      <p:sp>
        <p:nvSpPr>
          <p:cNvPr id="338" name="Rectangle 4"/>
          <p:cNvSpPr txBox="1"/>
          <p:nvPr/>
        </p:nvSpPr>
        <p:spPr>
          <a:xfrm>
            <a:off x="54761" y="980423"/>
            <a:ext cx="4572001" cy="176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marL="285750" indent="-285750"/>
            <a:r>
              <a:t> ?l = abcdefghijklmnopqrstuvwxyz</a:t>
            </a:r>
          </a:p>
          <a:p>
            <a:pPr marL="285750" indent="-285750"/>
            <a:r>
              <a:t>   ?u = ABCDEFGHIJKLMNOPQRSTUVWXYZ</a:t>
            </a:r>
          </a:p>
          <a:p>
            <a:pPr marL="285750" indent="-285750"/>
            <a:r>
              <a:t>   ?d = 0123456789</a:t>
            </a:r>
          </a:p>
          <a:p>
            <a:pPr marL="285750" indent="-285750"/>
            <a:r>
              <a:t>   ?s =  !"#$%&amp;'()*+,-./:;&lt;=&gt;?@[\]^_`{|}~</a:t>
            </a:r>
          </a:p>
          <a:p>
            <a:pPr marL="285750" indent="-285750"/>
            <a:r>
              <a:t>   ?a = ?l?u?d?s</a:t>
            </a:r>
          </a:p>
          <a:p>
            <a:pPr marL="285750" indent="-285750"/>
            <a:r>
              <a:t>   ?b = 0x00 - 0xff</a:t>
            </a:r>
          </a:p>
        </p:txBody>
      </p:sp>
    </p:spTree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Title 1"/>
          <p:cNvSpPr txBox="1">
            <a:spLocks noGrp="1"/>
          </p:cNvSpPr>
          <p:nvPr>
            <p:ph type="title"/>
          </p:nvPr>
        </p:nvSpPr>
        <p:spPr>
          <a:xfrm>
            <a:off x="34482" y="51250"/>
            <a:ext cx="8229601" cy="952501"/>
          </a:xfrm>
          <a:prstGeom prst="rect">
            <a:avLst/>
          </a:prstGeom>
        </p:spPr>
        <p:txBody>
          <a:bodyPr/>
          <a:lstStyle/>
          <a:p>
            <a:pPr algn="l" defTabSz="649223">
              <a:defRPr sz="2768">
                <a:solidFill>
                  <a:srgbClr val="C00000"/>
                </a:solidFill>
              </a:defRPr>
            </a:pPr>
            <a:r>
              <a:t>Hashcat – </a:t>
            </a:r>
            <a:br/>
            <a:r>
              <a:t>Brute Force</a:t>
            </a:r>
          </a:p>
        </p:txBody>
      </p:sp>
      <p:sp>
        <p:nvSpPr>
          <p:cNvPr id="341" name="Content Placeholder 2"/>
          <p:cNvSpPr txBox="1">
            <a:spLocks noGrp="1"/>
          </p:cNvSpPr>
          <p:nvPr>
            <p:ph type="body" sz="half" idx="1"/>
          </p:nvPr>
        </p:nvSpPr>
        <p:spPr>
          <a:xfrm>
            <a:off x="179511" y="1201316"/>
            <a:ext cx="3600401" cy="4248473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t>hashcat -a 3 -m 1000  mytextlm.txt ?l?l?l?l?l?l?l?l</a:t>
            </a:r>
            <a:br/>
            <a:endParaRPr/>
          </a:p>
          <a:p>
            <a:pPr marL="0" indent="0">
              <a:buSzTx/>
              <a:buNone/>
            </a:pPr>
            <a:r>
              <a:t>[keyspace: aaaaaaaa – zzzzzzzz]</a:t>
            </a:r>
          </a:p>
        </p:txBody>
      </p:sp>
      <p:grpSp>
        <p:nvGrpSpPr>
          <p:cNvPr id="344" name="Rectangle 3"/>
          <p:cNvGrpSpPr/>
          <p:nvPr/>
        </p:nvGrpSpPr>
        <p:grpSpPr>
          <a:xfrm>
            <a:off x="4283967" y="51250"/>
            <a:ext cx="4921698" cy="5663752"/>
            <a:chOff x="0" y="0"/>
            <a:chExt cx="4921696" cy="5663750"/>
          </a:xfrm>
        </p:grpSpPr>
        <p:sp>
          <p:nvSpPr>
            <p:cNvPr id="342" name="Rectangle"/>
            <p:cNvSpPr/>
            <p:nvPr/>
          </p:nvSpPr>
          <p:spPr>
            <a:xfrm>
              <a:off x="-1" y="-1"/>
              <a:ext cx="4921698" cy="5663752"/>
            </a:xfrm>
            <a:prstGeom prst="rect">
              <a:avLst/>
            </a:prstGeom>
            <a:solidFill>
              <a:srgbClr val="000000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43" name="Input.Mode: Mask (?l) [1]…"/>
            <p:cNvSpPr txBox="1"/>
            <p:nvPr/>
          </p:nvSpPr>
          <p:spPr>
            <a:xfrm>
              <a:off x="-1" y="119154"/>
              <a:ext cx="4921698" cy="54254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>
                <a:defRPr sz="1200" b="1">
                  <a:solidFill>
                    <a:srgbClr val="FFFFFF"/>
                  </a:solidFill>
                </a:defRPr>
              </a:pPr>
              <a:r>
                <a:t>Input.Mode: Mask (?l) [1]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Index.....: 0/1 (segment), 26 (words), 0 (bytes)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Recovered.: 0/1 hashes, 0/1 salts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Speed/sec.: - plains, - words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Progress..: 26/26 (100.00%)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Running...: --:--:--:--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Estimated.: --:--:--:--</a:t>
              </a:r>
            </a:p>
            <a:p>
              <a:pPr>
                <a:defRPr sz="1200" b="1">
                  <a:solidFill>
                    <a:srgbClr val="FFFFFF"/>
                  </a:solidFill>
                </a:defRPr>
              </a:pPr>
              <a:r>
                <a:t>Input.Mode: Mask (?l?l) [2]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Index.....: 0/1 (segment), 676 (words), 0 (bytes)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Recovered.: 0/1 hashes, 0/1 salts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Speed/sec.: - plains, - words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Progress..: 676/676 (100.00%)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Running...: --:--:--:--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Estimated.: --:--:--:--</a:t>
              </a:r>
            </a:p>
            <a:p>
              <a:pPr>
                <a:defRPr sz="1200" b="1">
                  <a:solidFill>
                    <a:srgbClr val="FFFFFF"/>
                  </a:solidFill>
                </a:defRPr>
              </a:pPr>
              <a:r>
                <a:t>Input.Mode: Mask (?l?l?l) [3]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Index.....: 0/1 (segment), 17576 (words), 0 (bytes)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Recovered.: 0/1 hashes, 0/1 salts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Speed/sec.: - plains, - words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Progress..: 17576/17576 (100.00%)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Running...: --:--:--:--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Estimated.: --:--:--:--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0333c27eb4b9401d91fef02a9f74840e:help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All hashes have been recovered</a:t>
              </a:r>
            </a:p>
            <a:p>
              <a:pPr>
                <a:defRPr sz="1200" b="1">
                  <a:solidFill>
                    <a:srgbClr val="FFFFFF"/>
                  </a:solidFill>
                </a:defRPr>
              </a:pPr>
              <a:r>
                <a:t>Input.Mode: Mask (?l?l?l?l) [4]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Index.....: 0/1 (segment), 456976 (words), 0 (bytes)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Recovered.: 1/1 hashes, 1/1 salts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Speed/sec.: - plains, - words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Progress..: 271188/456976 (59.34%)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Running...: --:--:--:--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Estimated.: --:--:--:--</a:t>
              </a:r>
            </a:p>
          </p:txBody>
        </p:sp>
      </p:grp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E95442A-099A-AC47-ACD3-0A70496F2A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8263"/>
            <a:ext cx="9144000" cy="5576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Title 1"/>
          <p:cNvSpPr txBox="1">
            <a:spLocks noGrp="1"/>
          </p:cNvSpPr>
          <p:nvPr>
            <p:ph type="title"/>
          </p:nvPr>
        </p:nvSpPr>
        <p:spPr>
          <a:xfrm>
            <a:off x="34482" y="51250"/>
            <a:ext cx="8229601" cy="952501"/>
          </a:xfrm>
          <a:prstGeom prst="rect">
            <a:avLst/>
          </a:prstGeom>
        </p:spPr>
        <p:txBody>
          <a:bodyPr/>
          <a:lstStyle/>
          <a:p>
            <a:pPr algn="l" defTabSz="649223">
              <a:defRPr sz="2768">
                <a:solidFill>
                  <a:srgbClr val="C00000"/>
                </a:solidFill>
              </a:defRPr>
            </a:pPr>
            <a:r>
              <a:t>Hashcat – </a:t>
            </a:r>
            <a:br/>
            <a:r>
              <a:t>Brute Force</a:t>
            </a:r>
          </a:p>
        </p:txBody>
      </p:sp>
      <p:sp>
        <p:nvSpPr>
          <p:cNvPr id="347" name="Content Placeholder 2"/>
          <p:cNvSpPr txBox="1">
            <a:spLocks noGrp="1"/>
          </p:cNvSpPr>
          <p:nvPr>
            <p:ph type="body" sz="quarter" idx="1"/>
          </p:nvPr>
        </p:nvSpPr>
        <p:spPr>
          <a:xfrm>
            <a:off x="34481" y="4009628"/>
            <a:ext cx="4032450" cy="1224137"/>
          </a:xfrm>
          <a:prstGeom prst="rect">
            <a:avLst/>
          </a:prstGeom>
        </p:spPr>
        <p:txBody>
          <a:bodyPr/>
          <a:lstStyle/>
          <a:p>
            <a:pPr marL="274320" indent="-274320" defTabSz="877823">
              <a:lnSpc>
                <a:spcPct val="80000"/>
              </a:lnSpc>
              <a:spcBef>
                <a:spcPts val="600"/>
              </a:spcBef>
              <a:defRPr sz="2784" b="1"/>
            </a:pPr>
            <a:r>
              <a:t>hashcat -a 3 -m 1000  mytextlm.txt hel?l </a:t>
            </a:r>
            <a:br/>
            <a:r>
              <a:rPr b="0"/>
              <a:t>[keyspace: hela - help]</a:t>
            </a:r>
          </a:p>
        </p:txBody>
      </p:sp>
      <p:grpSp>
        <p:nvGrpSpPr>
          <p:cNvPr id="350" name="Rectangle 4"/>
          <p:cNvGrpSpPr/>
          <p:nvPr/>
        </p:nvGrpSpPr>
        <p:grpSpPr>
          <a:xfrm>
            <a:off x="4283967" y="51250"/>
            <a:ext cx="4921698" cy="5663752"/>
            <a:chOff x="0" y="0"/>
            <a:chExt cx="4921696" cy="5663750"/>
          </a:xfrm>
        </p:grpSpPr>
        <p:sp>
          <p:nvSpPr>
            <p:cNvPr id="348" name="Rectangle"/>
            <p:cNvSpPr/>
            <p:nvPr/>
          </p:nvSpPr>
          <p:spPr>
            <a:xfrm>
              <a:off x="-1" y="-1"/>
              <a:ext cx="4921698" cy="5663752"/>
            </a:xfrm>
            <a:prstGeom prst="rect">
              <a:avLst/>
            </a:prstGeom>
            <a:solidFill>
              <a:srgbClr val="000000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49" name="Input.Mode: Mask (h) [1]…"/>
            <p:cNvSpPr txBox="1"/>
            <p:nvPr/>
          </p:nvSpPr>
          <p:spPr>
            <a:xfrm>
              <a:off x="-1" y="30254"/>
              <a:ext cx="4921698" cy="5603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>
                <a:defRPr sz="1200">
                  <a:solidFill>
                    <a:srgbClr val="FFFFFF"/>
                  </a:solidFill>
                </a:defRPr>
              </a:pPr>
              <a:endParaRPr/>
            </a:p>
            <a:p>
              <a:pPr>
                <a:defRPr sz="1200" b="1">
                  <a:solidFill>
                    <a:srgbClr val="FFFFFF"/>
                  </a:solidFill>
                </a:defRPr>
              </a:pPr>
              <a:r>
                <a:t>Input.Mode: Mask (h) [1]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Index.....: 0/1 (segment), 1 (words), 0 (bytes)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Recovered.: 0/1 hashes, 0/1 salts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Speed/sec.: - plains, - words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Progress..: 1/1 (100.00%)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Running...: --:--:--:--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Estimated.: --:--:--:--</a:t>
              </a:r>
            </a:p>
            <a:p>
              <a:pPr>
                <a:defRPr sz="1200" b="1">
                  <a:solidFill>
                    <a:srgbClr val="FFFFFF"/>
                  </a:solidFill>
                </a:defRPr>
              </a:pPr>
              <a:r>
                <a:t>Input.Mode: Mask (he) [2]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Index.....: 0/1 (segment), 1 (words), 0 (bytes)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Recovered.: 0/1 hashes, 0/1 salts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Speed/sec.: - plains, - words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Progress..: 1/1 (100.00%)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Running...: --:--:--:--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Estimated.: --:--:--:--</a:t>
              </a:r>
            </a:p>
            <a:p>
              <a:pPr>
                <a:defRPr sz="1200" b="1">
                  <a:solidFill>
                    <a:srgbClr val="FFFFFF"/>
                  </a:solidFill>
                </a:defRPr>
              </a:pPr>
              <a:r>
                <a:t>Input.Mode: Mask (hel) [3]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Index.....: 0/1 (segment), 1 (words), 0 (bytes)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Recovered.: 0/1 hashes, 0/1 salts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Speed/sec.: - plains, - words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Progress..: 1/1 (100.00%)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Running...: --:--:--:--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Estimated.: --:--:--:--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0333c27eb4b9401d91fef02a9f74840e:help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All hashes have been recovered</a:t>
              </a:r>
            </a:p>
            <a:p>
              <a:pPr>
                <a:defRPr sz="1200" b="1">
                  <a:solidFill>
                    <a:srgbClr val="FFFFFF"/>
                  </a:solidFill>
                </a:defRPr>
              </a:pPr>
              <a:r>
                <a:t>Input.Mode: Mask (hel?l) [4]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Index.....: 0/1 (segment), 26 (words), 0 (bytes)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Recovered.: 1/1 hashes, 1/1 salts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Speed/sec.: - plains, - words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Progress..: 16/26 (61.54%)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Running...: --:--:--:--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Estimated.: --:--:--:--</a:t>
              </a:r>
            </a:p>
          </p:txBody>
        </p:sp>
      </p:grpSp>
    </p:spTree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Title 1"/>
          <p:cNvSpPr txBox="1">
            <a:spLocks noGrp="1"/>
          </p:cNvSpPr>
          <p:nvPr>
            <p:ph type="title"/>
          </p:nvPr>
        </p:nvSpPr>
        <p:spPr>
          <a:xfrm>
            <a:off x="34482" y="51249"/>
            <a:ext cx="8229601" cy="1150068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l" defTabSz="822959">
              <a:defRPr sz="3509">
                <a:solidFill>
                  <a:srgbClr val="C00000"/>
                </a:solidFill>
              </a:defRPr>
            </a:pPr>
            <a:r>
              <a:t>Hashcat – </a:t>
            </a:r>
            <a:br/>
            <a:r>
              <a:t>Brute Force</a:t>
            </a:r>
          </a:p>
        </p:txBody>
      </p:sp>
      <p:sp>
        <p:nvSpPr>
          <p:cNvPr id="353" name="Content Placeholder 2"/>
          <p:cNvSpPr txBox="1">
            <a:spLocks noGrp="1"/>
          </p:cNvSpPr>
          <p:nvPr>
            <p:ph type="body" sz="quarter" idx="1"/>
          </p:nvPr>
        </p:nvSpPr>
        <p:spPr>
          <a:xfrm>
            <a:off x="179511" y="4225652"/>
            <a:ext cx="8280922" cy="1224137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b="1"/>
            </a:pPr>
            <a:r>
              <a:t>hashcat -a 3 -m 1000  mytextlm.txt  hel?d </a:t>
            </a:r>
            <a:br/>
            <a:r>
              <a:rPr b="0"/>
              <a:t>[keyspace: hela - help]</a:t>
            </a:r>
          </a:p>
        </p:txBody>
      </p:sp>
      <p:grpSp>
        <p:nvGrpSpPr>
          <p:cNvPr id="356" name="Rectangle 3"/>
          <p:cNvGrpSpPr/>
          <p:nvPr/>
        </p:nvGrpSpPr>
        <p:grpSpPr>
          <a:xfrm>
            <a:off x="3342385" y="449723"/>
            <a:ext cx="4921698" cy="3329941"/>
            <a:chOff x="0" y="0"/>
            <a:chExt cx="4921696" cy="3329940"/>
          </a:xfrm>
        </p:grpSpPr>
        <p:sp>
          <p:nvSpPr>
            <p:cNvPr id="354" name="Rectangle"/>
            <p:cNvSpPr/>
            <p:nvPr/>
          </p:nvSpPr>
          <p:spPr>
            <a:xfrm>
              <a:off x="0" y="58067"/>
              <a:ext cx="4921697" cy="3213806"/>
            </a:xfrm>
            <a:prstGeom prst="rect">
              <a:avLst/>
            </a:prstGeom>
            <a:solidFill>
              <a:srgbClr val="000000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55" name="……"/>
            <p:cNvSpPr txBox="1"/>
            <p:nvPr/>
          </p:nvSpPr>
          <p:spPr>
            <a:xfrm>
              <a:off x="0" y="-1"/>
              <a:ext cx="4921697" cy="3329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>
                <a:defRPr sz="1400">
                  <a:solidFill>
                    <a:srgbClr val="FFFFFF"/>
                  </a:solidFill>
                </a:defRPr>
              </a:pPr>
              <a:endParaRPr/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…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  <a:endParaRPr/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b1b735762130797915df96acf5bf09b8:hel9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  <a:endParaRPr/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All hashes have been recovered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  <a:endParaRPr/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Input.Mode: Mask (hel?d) [4]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Index.....: 0/1 (segment), 10 (words), 0 (bytes)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Recovered.: 1/1 hashes, 1/1 salts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Speed/sec.: - plains, - words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Progress..: 10/10 (100.00%)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Running...: --:--:--:--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Estimated.: --:--:--:--</a:t>
              </a:r>
            </a:p>
          </p:txBody>
        </p:sp>
      </p:grpSp>
    </p:spTree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Title 1"/>
          <p:cNvSpPr txBox="1">
            <a:spLocks noGrp="1"/>
          </p:cNvSpPr>
          <p:nvPr>
            <p:ph type="title"/>
          </p:nvPr>
        </p:nvSpPr>
        <p:spPr>
          <a:xfrm>
            <a:off x="468312" y="541436"/>
            <a:ext cx="5327651" cy="4859984"/>
          </a:xfrm>
          <a:prstGeom prst="rect">
            <a:avLst/>
          </a:prstGeom>
        </p:spPr>
        <p:txBody>
          <a:bodyPr/>
          <a:lstStyle/>
          <a:p>
            <a:pPr algn="l">
              <a:defRPr sz="3900" b="1">
                <a:solidFill>
                  <a:srgbClr val="C00000"/>
                </a:solidFill>
              </a:defRPr>
            </a:pPr>
            <a:r>
              <a:rPr lang="en-US" dirty="0"/>
              <a:t>Unit</a:t>
            </a:r>
            <a:r>
              <a:rPr dirty="0"/>
              <a:t> 3: Hashing</a:t>
            </a:r>
            <a:br>
              <a:rPr dirty="0"/>
            </a:br>
            <a:br>
              <a:rPr dirty="0"/>
            </a:br>
            <a:r>
              <a:rPr sz="3200" dirty="0"/>
              <a:t>Rules and Lists</a:t>
            </a:r>
            <a:br>
              <a:rPr sz="3200" dirty="0"/>
            </a:br>
            <a:br>
              <a:rPr sz="3200" dirty="0"/>
            </a:br>
            <a:r>
              <a:rPr sz="2700" dirty="0">
                <a:solidFill>
                  <a:srgbClr val="000000"/>
                </a:solidFill>
              </a:rPr>
              <a:t>Prof Bill Buchanan OBE</a:t>
            </a:r>
            <a:br>
              <a:rPr sz="2700" dirty="0">
                <a:solidFill>
                  <a:srgbClr val="000000"/>
                </a:solidFill>
              </a:rPr>
            </a:br>
            <a:r>
              <a:rPr sz="1800" b="0" dirty="0"/>
              <a:t>http://</a:t>
            </a:r>
            <a:r>
              <a:rPr sz="1800" b="0" dirty="0" err="1"/>
              <a:t>asecuritysite.com</a:t>
            </a:r>
            <a:r>
              <a:rPr sz="1800" b="0" dirty="0"/>
              <a:t>/crypto02</a:t>
            </a:r>
            <a:br>
              <a:rPr sz="1800" b="0" dirty="0"/>
            </a:br>
            <a:r>
              <a:rPr sz="1800" b="0" dirty="0"/>
              <a:t>http://</a:t>
            </a:r>
            <a:r>
              <a:rPr sz="1800" b="0" dirty="0" err="1"/>
              <a:t>asecuritysite.com</a:t>
            </a:r>
            <a:r>
              <a:rPr sz="1800" b="0" dirty="0"/>
              <a:t>/encryption</a:t>
            </a:r>
            <a:br>
              <a:rPr sz="1800" b="0" dirty="0"/>
            </a:br>
            <a:endParaRPr sz="1800" b="0" dirty="0"/>
          </a:p>
        </p:txBody>
      </p:sp>
      <p:pic>
        <p:nvPicPr>
          <p:cNvPr id="2" name="Picture 1" descr="A cat sitting on a table&#10;&#10;Description automatically generated with medium confidence">
            <a:extLst>
              <a:ext uri="{FF2B5EF4-FFF2-40B4-BE49-F238E27FC236}">
                <a16:creationId xmlns:a16="http://schemas.microsoft.com/office/drawing/2014/main" id="{9C9DEF50-258F-EF70-6B95-AA0A3DDB82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1688" y="1123950"/>
            <a:ext cx="4064000" cy="34671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graphicFrame>
        <p:nvGraphicFramePr>
          <p:cNvPr id="362" name="Content Placeholder 7"/>
          <p:cNvGraphicFramePr/>
          <p:nvPr/>
        </p:nvGraphicFramePr>
        <p:xfrm>
          <a:off x="4316610" y="1333499"/>
          <a:ext cx="664489" cy="3822076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101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8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1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526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Name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Function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Description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Example Rule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Input Word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Output Word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Nothing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: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Do nothing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: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Lowercase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l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Lowercase all letters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l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Uppercase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u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Uppercase all letters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u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Capitalize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c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Capitalize the first letter and lower the rest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c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Append Character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$X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Append character X to end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$1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p@ssW0rd1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Prepend Character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^X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Prepend character X to front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^1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1p@ssW0rd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Replace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sXY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Replace all instances of X with Y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ss$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p@$$W0rd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63" name="Rectangle 10"/>
          <p:cNvSpPr txBox="1"/>
          <p:nvPr/>
        </p:nvSpPr>
        <p:spPr>
          <a:xfrm>
            <a:off x="420088" y="2243079"/>
            <a:ext cx="4572001" cy="288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r>
              <a:t>123456</a:t>
            </a:r>
          </a:p>
          <a:p>
            <a:r>
              <a:t>12345</a:t>
            </a:r>
          </a:p>
          <a:p>
            <a:r>
              <a:t>123456789</a:t>
            </a:r>
          </a:p>
          <a:p>
            <a:r>
              <a:t>password</a:t>
            </a:r>
          </a:p>
          <a:p>
            <a:r>
              <a:t>iloveyou</a:t>
            </a:r>
          </a:p>
          <a:p>
            <a:r>
              <a:t>princess</a:t>
            </a:r>
          </a:p>
          <a:p>
            <a:r>
              <a:t>1234567</a:t>
            </a:r>
          </a:p>
          <a:p>
            <a:r>
              <a:t>rockyou</a:t>
            </a:r>
          </a:p>
          <a:p>
            <a:r>
              <a:t>12345678</a:t>
            </a:r>
          </a:p>
        </p:txBody>
      </p:sp>
      <p:sp>
        <p:nvSpPr>
          <p:cNvPr id="364" name="Rectangle 11"/>
          <p:cNvSpPr txBox="1"/>
          <p:nvPr/>
        </p:nvSpPr>
        <p:spPr>
          <a:xfrm>
            <a:off x="51947" y="625252"/>
            <a:ext cx="7976438" cy="5486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root@kali:~# wc -l /usr/share/wordlists/rockyou.txt </a:t>
            </a:r>
          </a:p>
          <a:p>
            <a:pPr>
              <a:defRPr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14344392 /usr/share/wordlists/rockyou.txt</a:t>
            </a:r>
          </a:p>
        </p:txBody>
      </p:sp>
      <p:sp>
        <p:nvSpPr>
          <p:cNvPr id="365" name="Rectangle 12"/>
          <p:cNvSpPr txBox="1"/>
          <p:nvPr/>
        </p:nvSpPr>
        <p:spPr>
          <a:xfrm>
            <a:off x="1619671" y="2243079"/>
            <a:ext cx="4572001" cy="288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r>
              <a:t>abc123</a:t>
            </a:r>
          </a:p>
          <a:p>
            <a:r>
              <a:t>nicole</a:t>
            </a:r>
          </a:p>
          <a:p>
            <a:r>
              <a:t>daniel</a:t>
            </a:r>
          </a:p>
          <a:p>
            <a:r>
              <a:t>babygirl</a:t>
            </a:r>
          </a:p>
          <a:p>
            <a:r>
              <a:t>monkey</a:t>
            </a:r>
          </a:p>
          <a:p>
            <a:r>
              <a:t>lovely</a:t>
            </a:r>
          </a:p>
          <a:p>
            <a:r>
              <a:t>jessica</a:t>
            </a:r>
          </a:p>
          <a:p>
            <a:r>
              <a:t>anthony</a:t>
            </a:r>
          </a:p>
          <a:p>
            <a:r>
              <a:t>friends</a:t>
            </a:r>
          </a:p>
          <a:p>
            <a:r>
              <a:t>butterfly</a:t>
            </a:r>
          </a:p>
        </p:txBody>
      </p:sp>
      <p:sp>
        <p:nvSpPr>
          <p:cNvPr id="366" name="Title 1"/>
          <p:cNvSpPr txBox="1"/>
          <p:nvPr/>
        </p:nvSpPr>
        <p:spPr>
          <a:xfrm>
            <a:off x="34482" y="-238845"/>
            <a:ext cx="8229601" cy="11500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>
            <a:lvl1pPr>
              <a:defRPr sz="4200">
                <a:solidFill>
                  <a:srgbClr val="C00000"/>
                </a:solidFill>
              </a:defRPr>
            </a:lvl1pPr>
          </a:lstStyle>
          <a:p>
            <a:r>
              <a:t>Hashcat – Password List</a:t>
            </a:r>
          </a:p>
        </p:txBody>
      </p:sp>
      <p:grpSp>
        <p:nvGrpSpPr>
          <p:cNvPr id="369" name="Rectangle 14"/>
          <p:cNvGrpSpPr/>
          <p:nvPr/>
        </p:nvGrpSpPr>
        <p:grpSpPr>
          <a:xfrm>
            <a:off x="3059831" y="1489348"/>
            <a:ext cx="6110632" cy="4320481"/>
            <a:chOff x="0" y="0"/>
            <a:chExt cx="6110630" cy="4320480"/>
          </a:xfrm>
        </p:grpSpPr>
        <p:sp>
          <p:nvSpPr>
            <p:cNvPr id="367" name="Rectangle"/>
            <p:cNvSpPr/>
            <p:nvPr/>
          </p:nvSpPr>
          <p:spPr>
            <a:xfrm>
              <a:off x="-1" y="-1"/>
              <a:ext cx="6110632" cy="4320482"/>
            </a:xfrm>
            <a:prstGeom prst="rect">
              <a:avLst/>
            </a:prstGeom>
            <a:solidFill>
              <a:srgbClr val="000000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68" name="root@kali:~# hashcat -m 0 mytextmd.txt /usr/share/wordlists/rockyou.txt…"/>
            <p:cNvSpPr txBox="1"/>
            <p:nvPr/>
          </p:nvSpPr>
          <p:spPr>
            <a:xfrm>
              <a:off x="-1" y="171420"/>
              <a:ext cx="6110632" cy="39776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root@kali:~# </a:t>
              </a:r>
              <a:r>
                <a:rPr b="1"/>
                <a:t>hashcat -m 0 mytextmd.txt /usr/share/wordlists/rockyou.txt 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  <a:endParaRPr b="1"/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Initializing hashcat v0.49 with 1 threads and 32mb segment-size...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  <a:endParaRPr/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Added hashes from file mytextmd.txt: 1 (1 salts)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Activating quick-digest mode for single-hash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  <a:endParaRPr/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NOTE: press enter for status-screen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  <a:endParaRPr/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25f9e794323b453885f5181f1b624d0b:123456789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  <a:endParaRPr/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All hashes have been recovered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  <a:endParaRPr/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Input.Mode: Dict (/usr/share/wordlists/rockyou.txt)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Index.....: 1/5 (segment), 3627099 (words), 33550339 (bytes)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Recovered.: 1/1 hashes, 1/1 salts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Speed/sec.: - plains, - words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Progress..: 4/3627099 (0.00%)</a:t>
              </a:r>
            </a:p>
          </p:txBody>
        </p:sp>
      </p:grpSp>
    </p:spTree>
  </p:cSld>
  <p:clrMapOvr>
    <a:masterClrMapping/>
  </p:clrMapOvr>
  <p:transition spd="med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1" name="Content Placeholder 7"/>
          <p:cNvGraphicFramePr/>
          <p:nvPr/>
        </p:nvGraphicFramePr>
        <p:xfrm>
          <a:off x="4316610" y="1333499"/>
          <a:ext cx="664489" cy="3822076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101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8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1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526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Name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Function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Description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Example Rule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Input Word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Output Word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Nothing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: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Do nothing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: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Lowercase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l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Lowercase all letters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l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Uppercase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u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Uppercase all letters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u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Capitalize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c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Capitalize the first letter and lower the rest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c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Append Character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$X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Append character X to end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$1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p@ssW0rd1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Prepend Character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^X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Prepend character X to front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^1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1p@ssW0rd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Replace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sXY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Replace all instances of X with Y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ss$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p@$$W0rd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72" name="Rectangle 8"/>
          <p:cNvSpPr txBox="1"/>
          <p:nvPr/>
        </p:nvSpPr>
        <p:spPr>
          <a:xfrm>
            <a:off x="107503" y="1005214"/>
            <a:ext cx="8928994" cy="2021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1600" b="1"/>
            </a:pPr>
            <a:r>
              <a:t>Name 	Function 	Description 	Example Rule 	Input Word 	Output Word</a:t>
            </a:r>
          </a:p>
          <a:p>
            <a:pPr>
              <a:defRPr sz="1600"/>
            </a:pPr>
            <a:r>
              <a:t>Nothing 	: 	Do nothing 	                   : 	p@ssW0rd 	p@ssW0rd</a:t>
            </a:r>
          </a:p>
          <a:p>
            <a:pPr>
              <a:defRPr sz="1600"/>
            </a:pPr>
            <a:r>
              <a:t>Lowercase l 	Lowercase 	                                       l 	p@ssW0rd 	p@ssw0rd</a:t>
            </a:r>
          </a:p>
          <a:p>
            <a:pPr>
              <a:defRPr sz="1600"/>
            </a:pPr>
            <a:r>
              <a:t>Uppercase u 	Uppercase 	                    u 	p@ssW0rd 	P@SSW0RD</a:t>
            </a:r>
          </a:p>
          <a:p>
            <a:pPr>
              <a:defRPr sz="1600"/>
            </a:pPr>
            <a:r>
              <a:t>Capitalize 	c 	Capitalize 1st, lower rest 	c 	p@ssW0rd 	P@ssw0rd</a:t>
            </a:r>
          </a:p>
          <a:p>
            <a:pPr>
              <a:defRPr sz="1600"/>
            </a:pPr>
            <a:r>
              <a:t>Append 	$X 	Append character X to end 	$1 	p@ssW0rd 	p@ssW0rd1</a:t>
            </a:r>
          </a:p>
          <a:p>
            <a:pPr>
              <a:defRPr sz="1600"/>
            </a:pPr>
            <a:r>
              <a:t>Prepend 	^X 	Prepend character X to front 	^1 	p@ssW0rd 	1p@ssW0rd</a:t>
            </a:r>
          </a:p>
          <a:p>
            <a:pPr>
              <a:defRPr sz="1600"/>
            </a:pPr>
            <a:r>
              <a:t>Replace 	sXY 	Replace all instances of X with Y 	ss$ 	p@ssW0rd 	p@$$W0rd</a:t>
            </a:r>
          </a:p>
        </p:txBody>
      </p:sp>
      <p:sp>
        <p:nvSpPr>
          <p:cNvPr id="373" name="Title 1"/>
          <p:cNvSpPr txBox="1"/>
          <p:nvPr/>
        </p:nvSpPr>
        <p:spPr>
          <a:xfrm>
            <a:off x="34482" y="51249"/>
            <a:ext cx="8229601" cy="11500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>
            <a:lvl1pPr>
              <a:defRPr sz="4200">
                <a:solidFill>
                  <a:srgbClr val="C00000"/>
                </a:solidFill>
              </a:defRPr>
            </a:lvl1pPr>
          </a:lstStyle>
          <a:p>
            <a:r>
              <a:t>Hashcat – Rules</a:t>
            </a:r>
          </a:p>
        </p:txBody>
      </p:sp>
      <p:sp>
        <p:nvSpPr>
          <p:cNvPr id="374" name="Rectangle 2"/>
          <p:cNvSpPr txBox="1"/>
          <p:nvPr/>
        </p:nvSpPr>
        <p:spPr>
          <a:xfrm>
            <a:off x="107503" y="3037344"/>
            <a:ext cx="7957392" cy="2250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1200"/>
            </a:pPr>
            <a:endParaRPr/>
          </a:p>
          <a:p>
            <a:pPr>
              <a:defRPr sz="1200"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root@kali:~# ls /usr/share/hashcat/rules</a:t>
            </a:r>
          </a:p>
          <a:p>
            <a:pPr>
              <a:defRPr sz="1200"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best64.rule                  specific.rule</a:t>
            </a:r>
          </a:p>
          <a:p>
            <a:pPr>
              <a:defRPr sz="1200"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combinator.rule              T0XlC-insert_00-99_1950-2050_toprules_0_F.rule</a:t>
            </a:r>
          </a:p>
          <a:p>
            <a:pPr>
              <a:defRPr sz="1200"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d3ad0ne.rule                 T0XlC-insert_space_and_special_0_F.rule</a:t>
            </a:r>
          </a:p>
          <a:p>
            <a:pPr>
              <a:defRPr sz="1200"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dive.rule                    T0XlC-insert_top_100_passwords_1_G.rule</a:t>
            </a:r>
          </a:p>
          <a:p>
            <a:pPr>
              <a:defRPr sz="1200"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generated.rule               T0XlC.rule</a:t>
            </a:r>
          </a:p>
          <a:p>
            <a:pPr>
              <a:defRPr sz="1200"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Incisive-leetspeak.rule      T0XlCv1.rule</a:t>
            </a:r>
          </a:p>
          <a:p>
            <a:pPr>
              <a:defRPr sz="1200"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InsidePro-HashManager.rule   toggles1.rule</a:t>
            </a:r>
          </a:p>
          <a:p>
            <a:pPr>
              <a:defRPr sz="1200"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InsidePro-PasswordsPro.rule  toggles2.rule</a:t>
            </a:r>
          </a:p>
          <a:p>
            <a:pPr>
              <a:defRPr sz="1200"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leetspeak.rule               toggles3.rule</a:t>
            </a:r>
          </a:p>
          <a:p>
            <a:pPr>
              <a:defRPr sz="1200"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Ninja-leetspeak.rule         toggles4.rule</a:t>
            </a:r>
          </a:p>
          <a:p>
            <a:pPr>
              <a:defRPr sz="1200"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oscommerce.rule              toggles5.rule</a:t>
            </a:r>
          </a:p>
          <a:p>
            <a:pPr>
              <a:defRPr sz="1200"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rockyou-30000.rule</a:t>
            </a:r>
          </a:p>
        </p:txBody>
      </p:sp>
    </p:spTree>
  </p:cSld>
  <p:clrMapOvr>
    <a:masterClrMapping/>
  </p:clrMapOvr>
  <p:transition spd="med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Title 1"/>
          <p:cNvSpPr txBox="1">
            <a:spLocks noGrp="1"/>
          </p:cNvSpPr>
          <p:nvPr>
            <p:ph type="title"/>
          </p:nvPr>
        </p:nvSpPr>
        <p:spPr>
          <a:xfrm>
            <a:off x="204011" y="-958804"/>
            <a:ext cx="8229601" cy="952501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graphicFrame>
        <p:nvGraphicFramePr>
          <p:cNvPr id="377" name="Content Placeholder 7"/>
          <p:cNvGraphicFramePr/>
          <p:nvPr/>
        </p:nvGraphicFramePr>
        <p:xfrm>
          <a:off x="4316610" y="1333499"/>
          <a:ext cx="664489" cy="3822076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101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8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1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526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Name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Function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Description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Example Rule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Input Word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Output Word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Nothing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: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Do nothing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: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Lowercase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l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Lowercase all letters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l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Uppercase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u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Uppercase all letters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u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Capitalize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c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Capitalize the first letter and lower the rest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c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Append Character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$X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Append character X to end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$1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p@ssW0rd1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Prepend Character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^X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Prepend character X to front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^1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1p@ssW0rd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Replace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sXY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Replace all instances of X with Y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ss$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p@$$W0rd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78" name="Rectangle 8"/>
          <p:cNvSpPr txBox="1"/>
          <p:nvPr/>
        </p:nvSpPr>
        <p:spPr>
          <a:xfrm>
            <a:off x="-1" y="-22624"/>
            <a:ext cx="8928994" cy="2021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1600" b="1"/>
            </a:pPr>
            <a:r>
              <a:t>Name 	Function 	Description 	Example Rule 	Input Word 	Output Word</a:t>
            </a:r>
          </a:p>
          <a:p>
            <a:pPr>
              <a:defRPr sz="1600"/>
            </a:pPr>
            <a:r>
              <a:t>Nothing 	: 	Do nothing 	                   : 	p@ssW0rd 	p@ssW0rd</a:t>
            </a:r>
          </a:p>
          <a:p>
            <a:pPr>
              <a:defRPr sz="1600"/>
            </a:pPr>
            <a:r>
              <a:t>Lowercase l 	Lowercase 	                    l 	p@ssW0rd 	p@ssw0rd</a:t>
            </a:r>
          </a:p>
          <a:p>
            <a:pPr>
              <a:defRPr sz="1600"/>
            </a:pPr>
            <a:r>
              <a:t>Uppercase u 	Uppercase 	                    u 	p@ssW0rd 	P@SSW0RD</a:t>
            </a:r>
          </a:p>
          <a:p>
            <a:pPr>
              <a:defRPr sz="1600"/>
            </a:pPr>
            <a:r>
              <a:t>Capitalize 	c 	Capitalize 1st, lower rest 	c 	p@ssW0rd 	P@ssw0rd</a:t>
            </a:r>
          </a:p>
          <a:p>
            <a:pPr>
              <a:defRPr sz="1600"/>
            </a:pPr>
            <a:r>
              <a:t>Append 	$X 	Append character X to end 	$1 	p@ssW0rd 	p@ssW0rd1</a:t>
            </a:r>
          </a:p>
          <a:p>
            <a:pPr>
              <a:defRPr sz="1600"/>
            </a:pPr>
            <a:r>
              <a:t>Prepend 	^X 	Prepend character X to front 	^1 	p@ssW0rd 	1p@ssW0rd</a:t>
            </a:r>
          </a:p>
          <a:p>
            <a:pPr>
              <a:defRPr sz="1600"/>
            </a:pPr>
            <a:r>
              <a:t>Replace 	sXY 	Replace all instances of X with Y 	ss$ 	p@ssW0rd 	p@$$W0rd</a:t>
            </a:r>
          </a:p>
        </p:txBody>
      </p:sp>
      <p:sp>
        <p:nvSpPr>
          <p:cNvPr id="379" name="Rectangle 4"/>
          <p:cNvSpPr txBox="1"/>
          <p:nvPr/>
        </p:nvSpPr>
        <p:spPr>
          <a:xfrm>
            <a:off x="5724128" y="2030101"/>
            <a:ext cx="7173215" cy="3888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1000"/>
            </a:pPr>
            <a:r>
              <a:t>:</a:t>
            </a:r>
          </a:p>
          <a:p>
            <a:pPr>
              <a:defRPr sz="1000"/>
            </a:pPr>
            <a:r>
              <a:t>#Lowercase</a:t>
            </a:r>
          </a:p>
          <a:p>
            <a:pPr>
              <a:defRPr sz="1000"/>
            </a:pPr>
            <a:r>
              <a:t>l</a:t>
            </a:r>
          </a:p>
          <a:p>
            <a:pPr>
              <a:defRPr sz="1000"/>
            </a:pPr>
            <a:r>
              <a:t>#Uppercase</a:t>
            </a:r>
          </a:p>
          <a:p>
            <a:pPr>
              <a:defRPr sz="1000"/>
            </a:pPr>
            <a:r>
              <a:t>u</a:t>
            </a:r>
          </a:p>
          <a:p>
            <a:pPr>
              <a:defRPr sz="1000"/>
            </a:pPr>
            <a:r>
              <a:t>#Capitalise first character</a:t>
            </a:r>
          </a:p>
          <a:p>
            <a:pPr>
              <a:defRPr sz="1000"/>
            </a:pPr>
            <a:r>
              <a:t>c</a:t>
            </a:r>
          </a:p>
          <a:p>
            <a:pPr>
              <a:defRPr sz="1000"/>
            </a:pPr>
            <a:r>
              <a:t>#Add '1' to the end</a:t>
            </a:r>
          </a:p>
          <a:p>
            <a:pPr>
              <a:defRPr sz="1000"/>
            </a:pPr>
            <a:r>
              <a:t>$1</a:t>
            </a:r>
          </a:p>
          <a:p>
            <a:pPr>
              <a:defRPr sz="1000"/>
            </a:pPr>
            <a:r>
              <a:t>#Add '2' to the end</a:t>
            </a:r>
          </a:p>
          <a:p>
            <a:pPr>
              <a:defRPr sz="1000"/>
            </a:pPr>
            <a:r>
              <a:t>$2</a:t>
            </a:r>
          </a:p>
          <a:p>
            <a:pPr>
              <a:defRPr sz="1000"/>
            </a:pPr>
            <a:r>
              <a:t>#Add '3' to the end</a:t>
            </a:r>
          </a:p>
          <a:p>
            <a:pPr>
              <a:defRPr sz="1000"/>
            </a:pPr>
            <a:r>
              <a:t>$3</a:t>
            </a:r>
          </a:p>
          <a:p>
            <a:pPr>
              <a:defRPr sz="1000"/>
            </a:pPr>
            <a:r>
              <a:t>#Add '123' to the end</a:t>
            </a:r>
          </a:p>
          <a:p>
            <a:pPr>
              <a:defRPr sz="1000"/>
            </a:pPr>
            <a:r>
              <a:t>$1 $2 $3</a:t>
            </a:r>
          </a:p>
          <a:p>
            <a:pPr>
              <a:defRPr sz="1000"/>
            </a:pPr>
            <a:r>
              <a:t>#Substitute 'a' for '@'</a:t>
            </a:r>
          </a:p>
          <a:p>
            <a:pPr>
              <a:defRPr sz="1000"/>
            </a:pPr>
            <a:r>
              <a:t>sa@</a:t>
            </a:r>
          </a:p>
          <a:p>
            <a:pPr>
              <a:defRPr sz="1000"/>
            </a:pPr>
            <a:r>
              <a:t>#Substitute 'a' for '4'</a:t>
            </a:r>
          </a:p>
          <a:p>
            <a:pPr>
              <a:defRPr sz="1000"/>
            </a:pPr>
            <a:r>
              <a:t>sa4</a:t>
            </a:r>
          </a:p>
          <a:p>
            <a:pPr>
              <a:defRPr sz="1000"/>
            </a:pPr>
            <a:r>
              <a:t>#substitute 'l' for '1'</a:t>
            </a:r>
          </a:p>
          <a:p>
            <a:pPr>
              <a:defRPr sz="1000"/>
            </a:pPr>
            <a:r>
              <a:t>sl1</a:t>
            </a:r>
          </a:p>
          <a:p>
            <a:pPr>
              <a:defRPr sz="1000"/>
            </a:pPr>
            <a:r>
              <a:t>#Substitute 'a' for '@', 'e' for '3', 'l' for '1'</a:t>
            </a:r>
          </a:p>
          <a:p>
            <a:pPr>
              <a:defRPr sz="1000"/>
            </a:pPr>
            <a:r>
              <a:t>sa@ se3 sl1</a:t>
            </a:r>
          </a:p>
        </p:txBody>
      </p:sp>
      <p:grpSp>
        <p:nvGrpSpPr>
          <p:cNvPr id="382" name="Rectangle 10"/>
          <p:cNvGrpSpPr/>
          <p:nvPr/>
        </p:nvGrpSpPr>
        <p:grpSpPr>
          <a:xfrm>
            <a:off x="187378" y="2848528"/>
            <a:ext cx="4921698" cy="2682241"/>
            <a:chOff x="0" y="0"/>
            <a:chExt cx="4921696" cy="2682239"/>
          </a:xfrm>
        </p:grpSpPr>
        <p:sp>
          <p:nvSpPr>
            <p:cNvPr id="380" name="Rectangle"/>
            <p:cNvSpPr/>
            <p:nvPr/>
          </p:nvSpPr>
          <p:spPr>
            <a:xfrm>
              <a:off x="0" y="8971"/>
              <a:ext cx="4921697" cy="2664298"/>
            </a:xfrm>
            <a:prstGeom prst="rect">
              <a:avLst/>
            </a:prstGeom>
            <a:solidFill>
              <a:srgbClr val="000000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81" name="Capitalise the first character.…"/>
            <p:cNvSpPr txBox="1"/>
            <p:nvPr/>
          </p:nvSpPr>
          <p:spPr>
            <a:xfrm>
              <a:off x="0" y="-1"/>
              <a:ext cx="4921697" cy="2682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r>
                <a:t>Capitalise the first character.</a:t>
              </a:r>
            </a:p>
            <a:p>
              <a:pPr>
                <a:defRPr>
                  <a:solidFill>
                    <a:srgbClr val="FFFFFF"/>
                  </a:solidFill>
                </a:defRPr>
              </a:pPr>
              <a:r>
                <a:t>Add a 1, 2 .. 0 at the end.</a:t>
              </a:r>
            </a:p>
            <a:p>
              <a:pPr>
                <a:defRPr>
                  <a:solidFill>
                    <a:srgbClr val="FFFFFF"/>
                  </a:solidFill>
                </a:defRPr>
              </a:pPr>
              <a:r>
                <a:t>Add “123” at the end.</a:t>
              </a:r>
            </a:p>
            <a:p>
              <a:pPr>
                <a:defRPr>
                  <a:solidFill>
                    <a:srgbClr val="FFFFFF"/>
                  </a:solidFill>
                </a:defRPr>
              </a:pPr>
              <a:r>
                <a:t>Substitute ‘a’ for ‘@’</a:t>
              </a:r>
            </a:p>
            <a:p>
              <a:pPr>
                <a:defRPr>
                  <a:solidFill>
                    <a:srgbClr val="FFFFFF"/>
                  </a:solidFill>
                </a:defRPr>
              </a:pPr>
              <a:r>
                <a:t>Substitute ‘l’ for a ‘1’</a:t>
              </a:r>
            </a:p>
            <a:p>
              <a:pPr>
                <a:defRPr>
                  <a:solidFill>
                    <a:srgbClr val="FFFFFF"/>
                  </a:solidFill>
                </a:defRPr>
              </a:pPr>
              <a:r>
                <a:t>Substitute ‘5’ for an ‘s’</a:t>
              </a:r>
            </a:p>
            <a:p>
              <a:pPr>
                <a:defRPr>
                  <a:solidFill>
                    <a:srgbClr val="FFFFFF"/>
                  </a:solidFill>
                </a:defRPr>
              </a:pPr>
              <a:r>
                <a:t>Substitute ‘3’ for an ‘e’</a:t>
              </a:r>
            </a:p>
            <a:p>
              <a:pPr>
                <a:defRPr>
                  <a:solidFill>
                    <a:srgbClr val="FFFFFF"/>
                  </a:solidFill>
                </a:defRPr>
              </a:pPr>
              <a:r>
                <a:t>Substitute ‘0’ for an ‘o’</a:t>
              </a:r>
              <a:endParaRPr sz="1200"/>
            </a:p>
            <a:p>
              <a:pPr>
                <a:defRPr sz="1200">
                  <a:solidFill>
                    <a:srgbClr val="FFFFFF"/>
                  </a:solidFill>
                </a:defRPr>
              </a:pPr>
              <a:endParaRPr sz="1200"/>
            </a:p>
          </p:txBody>
        </p:sp>
      </p:grpSp>
      <p:grpSp>
        <p:nvGrpSpPr>
          <p:cNvPr id="385" name="Rectangle 11"/>
          <p:cNvGrpSpPr/>
          <p:nvPr/>
        </p:nvGrpSpPr>
        <p:grpSpPr>
          <a:xfrm>
            <a:off x="187379" y="2097969"/>
            <a:ext cx="1288278" cy="701042"/>
            <a:chOff x="0" y="0"/>
            <a:chExt cx="1288276" cy="701040"/>
          </a:xfrm>
        </p:grpSpPr>
        <p:sp>
          <p:nvSpPr>
            <p:cNvPr id="383" name="Rectangle"/>
            <p:cNvSpPr/>
            <p:nvPr/>
          </p:nvSpPr>
          <p:spPr>
            <a:xfrm>
              <a:off x="0" y="133183"/>
              <a:ext cx="1288277" cy="434674"/>
            </a:xfrm>
            <a:prstGeom prst="rect">
              <a:avLst/>
            </a:prstGeom>
            <a:solidFill>
              <a:schemeClr val="accent1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84" name="edinburgh"/>
            <p:cNvSpPr txBox="1"/>
            <p:nvPr/>
          </p:nvSpPr>
          <p:spPr>
            <a:xfrm>
              <a:off x="0" y="-1"/>
              <a:ext cx="1288277" cy="7010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>
                <a:defRPr sz="2000">
                  <a:solidFill>
                    <a:srgbClr val="FFFFFF"/>
                  </a:solidFill>
                </a:defRPr>
              </a:lvl1pPr>
            </a:lstStyle>
            <a:p>
              <a:r>
                <a:t>edinburgh</a:t>
              </a:r>
            </a:p>
          </p:txBody>
        </p:sp>
      </p:grpSp>
      <p:grpSp>
        <p:nvGrpSpPr>
          <p:cNvPr id="388" name="Rectangle 12"/>
          <p:cNvGrpSpPr/>
          <p:nvPr/>
        </p:nvGrpSpPr>
        <p:grpSpPr>
          <a:xfrm>
            <a:off x="2213475" y="2154086"/>
            <a:ext cx="2613915" cy="574041"/>
            <a:chOff x="0" y="0"/>
            <a:chExt cx="2613913" cy="574040"/>
          </a:xfrm>
        </p:grpSpPr>
        <p:sp>
          <p:nvSpPr>
            <p:cNvPr id="386" name="Rectangle"/>
            <p:cNvSpPr/>
            <p:nvPr/>
          </p:nvSpPr>
          <p:spPr>
            <a:xfrm>
              <a:off x="0" y="69683"/>
              <a:ext cx="2613914" cy="434674"/>
            </a:xfrm>
            <a:prstGeom prst="rect">
              <a:avLst/>
            </a:prstGeom>
            <a:solidFill>
              <a:schemeClr val="accent1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87" name="Ed1nburgh123"/>
            <p:cNvSpPr txBox="1"/>
            <p:nvPr/>
          </p:nvSpPr>
          <p:spPr>
            <a:xfrm>
              <a:off x="0" y="0"/>
              <a:ext cx="2613914" cy="5740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>
                <a:defRPr sz="2000">
                  <a:solidFill>
                    <a:srgbClr val="FFFFFF"/>
                  </a:solidFill>
                </a:defRPr>
              </a:lvl1pPr>
            </a:lstStyle>
            <a:p>
              <a:r>
                <a:t>Ed1nburgh123</a:t>
              </a:r>
            </a:p>
          </p:txBody>
        </p:sp>
      </p:grpSp>
    </p:spTree>
  </p:cSld>
  <p:clrMapOvr>
    <a:masterClrMapping/>
  </p:clrMapOvr>
  <p:transition spd="med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Title 1"/>
          <p:cNvSpPr txBox="1">
            <a:spLocks noGrp="1"/>
          </p:cNvSpPr>
          <p:nvPr>
            <p:ph type="title"/>
          </p:nvPr>
        </p:nvSpPr>
        <p:spPr>
          <a:xfrm>
            <a:off x="204011" y="-958804"/>
            <a:ext cx="8229601" cy="952501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graphicFrame>
        <p:nvGraphicFramePr>
          <p:cNvPr id="391" name="Content Placeholder 7"/>
          <p:cNvGraphicFramePr/>
          <p:nvPr/>
        </p:nvGraphicFramePr>
        <p:xfrm>
          <a:off x="4316610" y="1333499"/>
          <a:ext cx="664489" cy="3822076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101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8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1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526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Name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Function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Description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Example Rule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Input Word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Output Word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Nothing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: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Do nothing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: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Lowercase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l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Lowercase all letters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l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Uppercase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u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Uppercase all letters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u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Capitalize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c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Capitalize the first letter and lower the rest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c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Append Character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$X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Append character X to end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$1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p@ssW0rd1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Prepend Character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^X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Prepend character X to front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^1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1p@ssW0rd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Replace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sXY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Replace all instances of X with Y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ss$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p@$$W0rd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pSp>
        <p:nvGrpSpPr>
          <p:cNvPr id="394" name="Rectangle 10"/>
          <p:cNvGrpSpPr/>
          <p:nvPr/>
        </p:nvGrpSpPr>
        <p:grpSpPr>
          <a:xfrm>
            <a:off x="276836" y="959146"/>
            <a:ext cx="8079548" cy="4755854"/>
            <a:chOff x="0" y="0"/>
            <a:chExt cx="8079547" cy="4755853"/>
          </a:xfrm>
        </p:grpSpPr>
        <p:sp>
          <p:nvSpPr>
            <p:cNvPr id="392" name="Rectangle"/>
            <p:cNvSpPr/>
            <p:nvPr/>
          </p:nvSpPr>
          <p:spPr>
            <a:xfrm>
              <a:off x="0" y="0"/>
              <a:ext cx="8079548" cy="4755854"/>
            </a:xfrm>
            <a:prstGeom prst="rect">
              <a:avLst/>
            </a:prstGeom>
            <a:solidFill>
              <a:srgbClr val="000000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93" name="root@kali:~/hashes# hashcat -m 0 bfield.hash /usr/share/wordlists/rockyou.txt…"/>
            <p:cNvSpPr txBox="1"/>
            <p:nvPr/>
          </p:nvSpPr>
          <p:spPr>
            <a:xfrm>
              <a:off x="0" y="147807"/>
              <a:ext cx="8079548" cy="4460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  <a:p>
              <a:pPr>
                <a:defRPr>
                  <a:solidFill>
                    <a:srgbClr val="FFFFFF"/>
                  </a:solidFill>
                </a:defRPr>
              </a:pPr>
              <a:r>
                <a:t>root@kali:~/hashes# hashcat -m 0 bfield.hash /usr/share/wordlists/rockyou.txt </a:t>
              </a:r>
            </a:p>
            <a:p>
              <a:pPr>
                <a:defRPr>
                  <a:solidFill>
                    <a:srgbClr val="FFFFFF"/>
                  </a:solidFill>
                </a:defRPr>
              </a:pPr>
              <a:r>
                <a:t>Initializing hashcat v0.49 with 1 threads and 32mb segment-size...</a:t>
              </a:r>
            </a:p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  <a:p>
              <a:pPr>
                <a:defRPr>
                  <a:solidFill>
                    <a:srgbClr val="FFFFFF"/>
                  </a:solidFill>
                </a:defRPr>
              </a:pPr>
              <a:r>
                <a:t>Added hashes from file bfield.hash: 548686 (1 salts)</a:t>
              </a:r>
            </a:p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  <a:p>
              <a:pPr>
                <a:defRPr>
                  <a:solidFill>
                    <a:srgbClr val="FFFFFF"/>
                  </a:solidFill>
                </a:defRPr>
              </a:pPr>
              <a:r>
                <a:t>NOTE: press enter for status-screen</a:t>
              </a:r>
            </a:p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  <a:p>
              <a:pPr>
                <a:defRPr>
                  <a:solidFill>
                    <a:srgbClr val="FFFFFF"/>
                  </a:solidFill>
                </a:defRPr>
              </a:pPr>
              <a:r>
                <a:t>e10adc3949ba59abbe56e057f20f883e:123456</a:t>
              </a:r>
            </a:p>
            <a:p>
              <a:pPr>
                <a:defRPr>
                  <a:solidFill>
                    <a:srgbClr val="FFFFFF"/>
                  </a:solidFill>
                </a:defRPr>
              </a:pPr>
              <a:r>
                <a:t>25f9e794323b453885f5181f1b624d0b:123456789</a:t>
              </a:r>
            </a:p>
            <a:p>
              <a:pPr>
                <a:defRPr>
                  <a:solidFill>
                    <a:srgbClr val="FFFFFF"/>
                  </a:solidFill>
                </a:defRPr>
              </a:pPr>
              <a:r>
                <a:t>5f4dcc3b5aa765d61d8327deb882cf99:password</a:t>
              </a:r>
            </a:p>
            <a:p>
              <a:pPr>
                <a:defRPr>
                  <a:solidFill>
                    <a:srgbClr val="FFFFFF"/>
                  </a:solidFill>
                </a:defRPr>
              </a:pPr>
              <a:r>
                <a:t>f25a2fc72690b780b2a14e140ef6a9e0:iloveyou</a:t>
              </a:r>
            </a:p>
            <a:p>
              <a:pPr>
                <a:defRPr>
                  <a:solidFill>
                    <a:srgbClr val="FFFFFF"/>
                  </a:solidFill>
                </a:defRPr>
              </a:pPr>
              <a:r>
                <a:t>8afa847f50a716e64932d995c8e7435a:princess</a:t>
              </a:r>
            </a:p>
            <a:p>
              <a:pPr>
                <a:defRPr>
                  <a:solidFill>
                    <a:srgbClr val="FFFFFF"/>
                  </a:solidFill>
                </a:defRPr>
              </a:pPr>
              <a:r>
                <a:t>fcea920f7412b5da7be0cf42b8c93759:1234567</a:t>
              </a:r>
            </a:p>
            <a:p>
              <a:pPr>
                <a:defRPr>
                  <a:solidFill>
                    <a:srgbClr val="FFFFFF"/>
                  </a:solidFill>
                </a:defRPr>
              </a:pPr>
              <a:r>
                <a:t>25d55ad283aa400af464c76d713c07ad:12345678</a:t>
              </a:r>
            </a:p>
          </p:txBody>
        </p:sp>
      </p:grpSp>
      <p:sp>
        <p:nvSpPr>
          <p:cNvPr id="395" name="Title 1"/>
          <p:cNvSpPr txBox="1"/>
          <p:nvPr/>
        </p:nvSpPr>
        <p:spPr>
          <a:xfrm>
            <a:off x="34482" y="51249"/>
            <a:ext cx="8229601" cy="11500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>
            <a:lvl1pPr>
              <a:defRPr sz="4200">
                <a:solidFill>
                  <a:srgbClr val="C00000"/>
                </a:solidFill>
              </a:defRPr>
            </a:lvl1pPr>
          </a:lstStyle>
          <a:p>
            <a:r>
              <a:t>Hashcat – With Battlefield Hash</a:t>
            </a:r>
          </a:p>
        </p:txBody>
      </p:sp>
    </p:spTree>
  </p:cSld>
  <p:clrMapOvr>
    <a:masterClrMapping/>
  </p:clrMapOvr>
  <p:transition spd="med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Title 1"/>
          <p:cNvSpPr txBox="1">
            <a:spLocks noGrp="1"/>
          </p:cNvSpPr>
          <p:nvPr>
            <p:ph type="title"/>
          </p:nvPr>
        </p:nvSpPr>
        <p:spPr>
          <a:xfrm>
            <a:off x="204011" y="-958804"/>
            <a:ext cx="8229601" cy="952501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graphicFrame>
        <p:nvGraphicFramePr>
          <p:cNvPr id="391" name="Content Placeholder 7"/>
          <p:cNvGraphicFramePr/>
          <p:nvPr/>
        </p:nvGraphicFramePr>
        <p:xfrm>
          <a:off x="4316610" y="1333499"/>
          <a:ext cx="664489" cy="3822076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101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8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1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526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Name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Function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Description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Example Rule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Input Word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Output Word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Nothing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: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Do nothing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: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Lowercase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l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Lowercase all letters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l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Uppercase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u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Uppercase all letters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u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Capitalize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c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Capitalize the first letter and lower the rest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c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Append Character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$X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Append character X to end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$1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p@ssW0rd1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Prepend Character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^X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Prepend character X to front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^1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1p@ssW0rd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Replace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sXY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Replace all instances of X with Y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ss$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p@$$W0rd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95" name="Title 1"/>
          <p:cNvSpPr txBox="1"/>
          <p:nvPr/>
        </p:nvSpPr>
        <p:spPr>
          <a:xfrm>
            <a:off x="34482" y="51249"/>
            <a:ext cx="8229601" cy="11500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>
            <a:lvl1pPr>
              <a:defRPr sz="4200">
                <a:solidFill>
                  <a:srgbClr val="C00000"/>
                </a:solidFill>
              </a:defRPr>
            </a:lvl1pPr>
          </a:lstStyle>
          <a:p>
            <a:r>
              <a:rPr dirty="0" err="1"/>
              <a:t>Hashcat</a:t>
            </a:r>
            <a:r>
              <a:rPr dirty="0"/>
              <a:t> – </a:t>
            </a:r>
            <a:r>
              <a:rPr lang="en-US" dirty="0"/>
              <a:t>With 8xGPU</a:t>
            </a:r>
            <a:endParaRPr dirty="0"/>
          </a:p>
        </p:txBody>
      </p:sp>
      <p:pic>
        <p:nvPicPr>
          <p:cNvPr id="2" name="Online Media 1" descr="Hashcat with 8xGPU">
            <a:hlinkClick r:id="" action="ppaction://media"/>
            <a:extLst>
              <a:ext uri="{FF2B5EF4-FFF2-40B4-BE49-F238E27FC236}">
                <a16:creationId xmlns:a16="http://schemas.microsoft.com/office/drawing/2014/main" id="{CF79D9E5-12CF-4A2A-B2B2-BF301437A424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611404" y="1129525"/>
            <a:ext cx="6045635" cy="453422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A6FA024-A7A3-9A34-79AF-85F22D3F34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6335" y="34362"/>
            <a:ext cx="4023183" cy="853100"/>
          </a:xfrm>
          <a:prstGeom prst="rect">
            <a:avLst/>
          </a:prstGeom>
        </p:spPr>
      </p:pic>
      <p:pic>
        <p:nvPicPr>
          <p:cNvPr id="5" name="Picture 4" descr="Application, table, Teams, calendar&#10;&#10;Description automatically generated">
            <a:extLst>
              <a:ext uri="{FF2B5EF4-FFF2-40B4-BE49-F238E27FC236}">
                <a16:creationId xmlns:a16="http://schemas.microsoft.com/office/drawing/2014/main" id="{7BEF2931-FCEF-83C6-8C08-C7A96DAADD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5433" y="3023801"/>
            <a:ext cx="4741606" cy="745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68569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Title 1"/>
          <p:cNvSpPr txBox="1">
            <a:spLocks noGrp="1"/>
          </p:cNvSpPr>
          <p:nvPr>
            <p:ph type="title"/>
          </p:nvPr>
        </p:nvSpPr>
        <p:spPr>
          <a:xfrm>
            <a:off x="204011" y="-958804"/>
            <a:ext cx="8229601" cy="952501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graphicFrame>
        <p:nvGraphicFramePr>
          <p:cNvPr id="391" name="Content Placeholder 7"/>
          <p:cNvGraphicFramePr/>
          <p:nvPr/>
        </p:nvGraphicFramePr>
        <p:xfrm>
          <a:off x="4316610" y="1333499"/>
          <a:ext cx="664489" cy="3822076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101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8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1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526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Name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Function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Description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Example Rule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Input Word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Output Word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Nothing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: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Do nothing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: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Lowercase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l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Lowercase all letters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l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Uppercase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u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Uppercase all letters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u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Capitalize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c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Capitalize the first letter and lower the rest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c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Append Character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$X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Append character X to end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$1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p@ssW0rd1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Prepend Character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^X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Prepend character X to front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^1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1p@ssW0rd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Replace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sXY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Replace all instances of X with Y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ss$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p@$$W0rd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95" name="Title 1"/>
          <p:cNvSpPr txBox="1"/>
          <p:nvPr/>
        </p:nvSpPr>
        <p:spPr>
          <a:xfrm>
            <a:off x="34482" y="51249"/>
            <a:ext cx="8229601" cy="11500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>
            <a:lvl1pPr>
              <a:defRPr sz="4200">
                <a:solidFill>
                  <a:srgbClr val="C00000"/>
                </a:solidFill>
              </a:defRPr>
            </a:lvl1pPr>
          </a:lstStyle>
          <a:p>
            <a:r>
              <a:rPr lang="en-US" dirty="0"/>
              <a:t>GPUs in the Cloud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6FA024-A7A3-9A34-79AF-85F22D3F34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011" y="1201317"/>
            <a:ext cx="8283131" cy="1756405"/>
          </a:xfrm>
          <a:prstGeom prst="rect">
            <a:avLst/>
          </a:prstGeom>
        </p:spPr>
      </p:pic>
      <p:pic>
        <p:nvPicPr>
          <p:cNvPr id="5" name="Picture 4" descr="Application, table, Teams, calendar&#10;&#10;Description automatically generated">
            <a:extLst>
              <a:ext uri="{FF2B5EF4-FFF2-40B4-BE49-F238E27FC236}">
                <a16:creationId xmlns:a16="http://schemas.microsoft.com/office/drawing/2014/main" id="{7BEF2931-FCEF-83C6-8C08-C7A96DAADD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011" y="3089904"/>
            <a:ext cx="8070281" cy="12691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10625A2-5A40-85C8-9A9F-DA4F95C269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951" y="4539493"/>
            <a:ext cx="7772400" cy="78539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9BDE771-5917-0BCE-827F-223E1B0683D9}"/>
              </a:ext>
            </a:extLst>
          </p:cNvPr>
          <p:cNvSpPr txBox="1"/>
          <p:nvPr/>
        </p:nvSpPr>
        <p:spPr>
          <a:xfrm>
            <a:off x="4316610" y="355721"/>
            <a:ext cx="4697360" cy="64633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GB" b="0" i="0" dirty="0">
                <a:solidFill>
                  <a:srgbClr val="232F3E"/>
                </a:solidFill>
                <a:effectLst/>
                <a:latin typeface="AmazonEmber"/>
              </a:rPr>
              <a:t>G5: NVIDIA A10G Tensor Core GPUs. Up to  to 192 vCPUs</a:t>
            </a:r>
            <a:r>
              <a:rPr lang="en-GB" dirty="0">
                <a:solidFill>
                  <a:srgbClr val="232F3E"/>
                </a:solidFill>
                <a:latin typeface="AmazonEmber"/>
              </a:rPr>
              <a:t>. </a:t>
            </a:r>
            <a:r>
              <a:rPr lang="en-GB" b="0" i="0" dirty="0">
                <a:solidFill>
                  <a:srgbClr val="000000"/>
                </a:solidFill>
                <a:effectLst/>
                <a:latin typeface="NVIDIA-NALA"/>
              </a:rPr>
              <a:t>31.2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NVIDIA-NALA"/>
              </a:rPr>
              <a:t>teraFLOPS</a:t>
            </a:r>
            <a:r>
              <a:rPr lang="en-GB" b="0" i="0" dirty="0">
                <a:solidFill>
                  <a:srgbClr val="000000"/>
                </a:solidFill>
                <a:effectLst/>
                <a:latin typeface="NVIDIA-NALA"/>
              </a:rPr>
              <a:t>, 24GB RAM.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3564670"/>
      </p:ext>
    </p:extLst>
  </p:cSld>
  <p:clrMapOvr>
    <a:masterClrMapping/>
  </p:clrMapOvr>
  <p:transition spd="med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Title 1"/>
          <p:cNvSpPr txBox="1">
            <a:spLocks noGrp="1"/>
          </p:cNvSpPr>
          <p:nvPr>
            <p:ph type="title"/>
          </p:nvPr>
        </p:nvSpPr>
        <p:spPr>
          <a:xfrm>
            <a:off x="468312" y="169812"/>
            <a:ext cx="5327651" cy="5189142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 defTabSz="877823">
              <a:defRPr sz="3743" b="1">
                <a:solidFill>
                  <a:srgbClr val="C00000"/>
                </a:solidFill>
              </a:defRPr>
            </a:pPr>
            <a:r>
              <a:rPr lang="en-US" dirty="0"/>
              <a:t>Unit</a:t>
            </a:r>
            <a:r>
              <a:rPr dirty="0"/>
              <a:t> 3: Hashing</a:t>
            </a:r>
            <a:br>
              <a:rPr dirty="0"/>
            </a:br>
            <a:br>
              <a:rPr dirty="0"/>
            </a:br>
            <a:r>
              <a:rPr sz="1727" b="0" dirty="0"/>
              <a:t>Hashing Types.</a:t>
            </a:r>
            <a:br>
              <a:rPr sz="1727" b="0" dirty="0"/>
            </a:br>
            <a:r>
              <a:rPr sz="1727" b="0" dirty="0"/>
              <a:t>Hashing Methods.</a:t>
            </a:r>
            <a:br>
              <a:rPr sz="1727" b="0" dirty="0"/>
            </a:br>
            <a:r>
              <a:rPr sz="1727" b="0" dirty="0"/>
              <a:t>Salting.</a:t>
            </a:r>
            <a:br>
              <a:rPr sz="1727" b="0" dirty="0"/>
            </a:br>
            <a:r>
              <a:rPr sz="1727" b="0" dirty="0"/>
              <a:t>Collisions.</a:t>
            </a:r>
            <a:br>
              <a:rPr sz="1727" b="0" dirty="0"/>
            </a:br>
            <a:r>
              <a:rPr sz="1727" b="0" dirty="0"/>
              <a:t>LM and NTLM Hashes (Windows).</a:t>
            </a:r>
            <a:br>
              <a:rPr sz="1727" b="0" dirty="0"/>
            </a:br>
            <a:r>
              <a:rPr sz="1727" b="0" dirty="0"/>
              <a:t>Hash Benchmarks.</a:t>
            </a:r>
            <a:br>
              <a:rPr sz="1727" b="0" dirty="0"/>
            </a:br>
            <a:r>
              <a:rPr sz="1727" b="0" dirty="0"/>
              <a:t>Message Authentication Codes (MACs).</a:t>
            </a:r>
            <a:br>
              <a:rPr sz="1727" b="0" dirty="0"/>
            </a:br>
            <a:r>
              <a:rPr sz="1727" b="0" dirty="0"/>
              <a:t>OTP/HOTP.</a:t>
            </a:r>
            <a:br>
              <a:rPr lang="en-US" sz="1727" b="0" dirty="0"/>
            </a:br>
            <a:r>
              <a:rPr lang="en-US" sz="1727" b="0" dirty="0" err="1"/>
              <a:t>Hashcat</a:t>
            </a:r>
            <a:r>
              <a:rPr lang="en-US" sz="1727" dirty="0"/>
              <a:t> (for practical work)</a:t>
            </a:r>
            <a:br>
              <a:rPr sz="1727" b="0" dirty="0"/>
            </a:br>
            <a:br>
              <a:rPr sz="1727" b="0" dirty="0"/>
            </a:br>
            <a:br>
              <a:rPr sz="1727" b="0" dirty="0"/>
            </a:br>
            <a:r>
              <a:rPr sz="2592" dirty="0">
                <a:solidFill>
                  <a:srgbClr val="000000"/>
                </a:solidFill>
              </a:rPr>
              <a:t>Prof Bill Buchanan OBE</a:t>
            </a:r>
            <a:br>
              <a:rPr sz="2592" dirty="0">
                <a:solidFill>
                  <a:srgbClr val="000000"/>
                </a:solidFill>
              </a:rPr>
            </a:br>
            <a:r>
              <a:rPr lang="en-GB" sz="1800" dirty="0"/>
              <a:t>https://</a:t>
            </a:r>
            <a:r>
              <a:rPr lang="en-GB" sz="1800" dirty="0" err="1"/>
              <a:t>asecuritysite.com</a:t>
            </a:r>
            <a:r>
              <a:rPr lang="en-GB" sz="1800" dirty="0"/>
              <a:t>/hash</a:t>
            </a:r>
            <a:br>
              <a:rPr sz="1727" b="0" dirty="0"/>
            </a:br>
            <a:endParaRPr sz="1727" b="0" dirty="0"/>
          </a:p>
        </p:txBody>
      </p:sp>
      <p:pic>
        <p:nvPicPr>
          <p:cNvPr id="4" name="Picture 3" descr="Text&#10;&#10;Description automatically generated with low confidence">
            <a:extLst>
              <a:ext uri="{FF2B5EF4-FFF2-40B4-BE49-F238E27FC236}">
                <a16:creationId xmlns:a16="http://schemas.microsoft.com/office/drawing/2014/main" id="{42F8B9C5-9A86-E1C2-E4E3-D157BE8EF6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6717" y="1472347"/>
            <a:ext cx="3464255" cy="3399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007168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" name="Shape 345">
            <a:extLst>
              <a:ext uri="{FF2B5EF4-FFF2-40B4-BE49-F238E27FC236}">
                <a16:creationId xmlns:a16="http://schemas.microsoft.com/office/drawing/2014/main" id="{FC57C0E1-A6C2-9C45-BEB9-40FE8A343A85}"/>
              </a:ext>
            </a:extLst>
          </p:cNvPr>
          <p:cNvSpPr txBox="1">
            <a:spLocks/>
          </p:cNvSpPr>
          <p:nvPr/>
        </p:nvSpPr>
        <p:spPr>
          <a:xfrm>
            <a:off x="0" y="273509"/>
            <a:ext cx="7886700" cy="649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4289" rIns="34289" anchor="b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hangingPunct="1"/>
            <a:r>
              <a:rPr lang="en-US" sz="3000" b="1" dirty="0">
                <a:solidFill>
                  <a:srgbClr val="C00000"/>
                </a:solidFill>
              </a:rPr>
              <a:t>Adding Salt</a:t>
            </a:r>
            <a:endParaRPr lang="en-US" sz="3000" dirty="0">
              <a:solidFill>
                <a:srgbClr val="C00000"/>
              </a:solidFill>
            </a:endParaRPr>
          </a:p>
        </p:txBody>
      </p:sp>
      <p:sp>
        <p:nvSpPr>
          <p:cNvPr id="8" name="Rectangle 7">
            <a:hlinkClick r:id="rId3"/>
            <a:extLst>
              <a:ext uri="{FF2B5EF4-FFF2-40B4-BE49-F238E27FC236}">
                <a16:creationId xmlns:a16="http://schemas.microsoft.com/office/drawing/2014/main" id="{1FCF9E2F-0F50-0440-A1DA-5D01C165F66B}"/>
              </a:ext>
            </a:extLst>
          </p:cNvPr>
          <p:cNvSpPr/>
          <p:nvPr/>
        </p:nvSpPr>
        <p:spPr>
          <a:xfrm>
            <a:off x="1" y="5129629"/>
            <a:ext cx="2723823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dirty="0">
                <a:hlinkClick r:id="rId4"/>
              </a:rPr>
              <a:t>https://asecuritysite.com/hash/salt</a:t>
            </a:r>
            <a:r>
              <a:rPr lang="en-US" sz="1350" dirty="0"/>
              <a:t> </a:t>
            </a:r>
          </a:p>
        </p:txBody>
      </p:sp>
      <p:pic>
        <p:nvPicPr>
          <p:cNvPr id="4" name="Picture 3" descr="A diagram of a computer&#10;&#10;Description automatically generated">
            <a:extLst>
              <a:ext uri="{FF2B5EF4-FFF2-40B4-BE49-F238E27FC236}">
                <a16:creationId xmlns:a16="http://schemas.microsoft.com/office/drawing/2014/main" id="{CF326907-A671-8574-D039-2CA81A18CC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412" y="1722264"/>
            <a:ext cx="8746508" cy="2088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477300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" name="Shape 345">
            <a:extLst>
              <a:ext uri="{FF2B5EF4-FFF2-40B4-BE49-F238E27FC236}">
                <a16:creationId xmlns:a16="http://schemas.microsoft.com/office/drawing/2014/main" id="{FC57C0E1-A6C2-9C45-BEB9-40FE8A343A85}"/>
              </a:ext>
            </a:extLst>
          </p:cNvPr>
          <p:cNvSpPr txBox="1">
            <a:spLocks/>
          </p:cNvSpPr>
          <p:nvPr/>
        </p:nvSpPr>
        <p:spPr>
          <a:xfrm>
            <a:off x="0" y="273509"/>
            <a:ext cx="7886700" cy="649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4289" rIns="34289" anchor="b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hangingPunct="1"/>
            <a:r>
              <a:rPr lang="en-US" sz="3000" b="1" dirty="0">
                <a:solidFill>
                  <a:srgbClr val="C00000"/>
                </a:solidFill>
              </a:rPr>
              <a:t>Merkle-</a:t>
            </a:r>
            <a:r>
              <a:rPr lang="en-US" sz="3000" b="1" dirty="0" err="1">
                <a:solidFill>
                  <a:srgbClr val="C00000"/>
                </a:solidFill>
              </a:rPr>
              <a:t>Damgård</a:t>
            </a:r>
            <a:r>
              <a:rPr lang="en-US" sz="3000" b="1" dirty="0">
                <a:solidFill>
                  <a:srgbClr val="C00000"/>
                </a:solidFill>
              </a:rPr>
              <a:t> (MD) construction</a:t>
            </a:r>
            <a:endParaRPr lang="en-US" sz="3000" dirty="0">
              <a:solidFill>
                <a:srgbClr val="C00000"/>
              </a:solidFill>
            </a:endParaRPr>
          </a:p>
        </p:txBody>
      </p:sp>
      <p:sp>
        <p:nvSpPr>
          <p:cNvPr id="8" name="Rectangle 7">
            <a:hlinkClick r:id="rId3"/>
            <a:extLst>
              <a:ext uri="{FF2B5EF4-FFF2-40B4-BE49-F238E27FC236}">
                <a16:creationId xmlns:a16="http://schemas.microsoft.com/office/drawing/2014/main" id="{1FCF9E2F-0F50-0440-A1DA-5D01C165F66B}"/>
              </a:ext>
            </a:extLst>
          </p:cNvPr>
          <p:cNvSpPr/>
          <p:nvPr/>
        </p:nvSpPr>
        <p:spPr>
          <a:xfrm>
            <a:off x="1" y="5129629"/>
            <a:ext cx="3127779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dirty="0">
                <a:hlinkClick r:id="rId4"/>
              </a:rPr>
              <a:t>https://asecuritysite.com/hash/lenattack</a:t>
            </a:r>
            <a:r>
              <a:rPr lang="en-US" sz="1350" dirty="0"/>
              <a:t> 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61FAAFC-F371-0236-3079-DDDDB2AE38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70435"/>
            <a:ext cx="9144000" cy="2572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9766955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" name="Shape 345">
            <a:extLst>
              <a:ext uri="{FF2B5EF4-FFF2-40B4-BE49-F238E27FC236}">
                <a16:creationId xmlns:a16="http://schemas.microsoft.com/office/drawing/2014/main" id="{FC57C0E1-A6C2-9C45-BEB9-40FE8A343A85}"/>
              </a:ext>
            </a:extLst>
          </p:cNvPr>
          <p:cNvSpPr txBox="1">
            <a:spLocks/>
          </p:cNvSpPr>
          <p:nvPr/>
        </p:nvSpPr>
        <p:spPr>
          <a:xfrm>
            <a:off x="0" y="273509"/>
            <a:ext cx="7886700" cy="649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4289" rIns="34289" anchor="b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hangingPunct="1"/>
            <a:r>
              <a:rPr lang="en-US" sz="3000" b="1" dirty="0">
                <a:solidFill>
                  <a:srgbClr val="C00000"/>
                </a:solidFill>
              </a:rPr>
              <a:t>XOF</a:t>
            </a:r>
            <a:endParaRPr lang="en-US" sz="3000" dirty="0">
              <a:solidFill>
                <a:srgbClr val="C00000"/>
              </a:solidFill>
            </a:endParaRPr>
          </a:p>
        </p:txBody>
      </p:sp>
      <p:sp>
        <p:nvSpPr>
          <p:cNvPr id="8" name="Rectangle 7">
            <a:hlinkClick r:id="rId2"/>
            <a:extLst>
              <a:ext uri="{FF2B5EF4-FFF2-40B4-BE49-F238E27FC236}">
                <a16:creationId xmlns:a16="http://schemas.microsoft.com/office/drawing/2014/main" id="{1FCF9E2F-0F50-0440-A1DA-5D01C165F66B}"/>
              </a:ext>
            </a:extLst>
          </p:cNvPr>
          <p:cNvSpPr/>
          <p:nvPr/>
        </p:nvSpPr>
        <p:spPr>
          <a:xfrm>
            <a:off x="0" y="5129629"/>
            <a:ext cx="2616422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dirty="0">
                <a:hlinkClick r:id="rId3"/>
              </a:rPr>
              <a:t>https://asecuritysite.com/hash/cs</a:t>
            </a:r>
            <a:r>
              <a:rPr lang="en-US" sz="1350" dirty="0"/>
              <a:t> </a:t>
            </a:r>
          </a:p>
        </p:txBody>
      </p:sp>
      <p:pic>
        <p:nvPicPr>
          <p:cNvPr id="3" name="Picture 2" descr="A diagram of a diagram&#10;&#10;Description automatically generated">
            <a:extLst>
              <a:ext uri="{FF2B5EF4-FFF2-40B4-BE49-F238E27FC236}">
                <a16:creationId xmlns:a16="http://schemas.microsoft.com/office/drawing/2014/main" id="{3E960AA0-00FD-C7AD-FDC6-FFF4B218BB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495" y="1300642"/>
            <a:ext cx="8077283" cy="3451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198489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480</TotalTime>
  <Words>4813</Words>
  <Application>Microsoft Macintosh PowerPoint</Application>
  <PresentationFormat>On-screen Show (16:10)</PresentationFormat>
  <Paragraphs>803</Paragraphs>
  <Slides>69</Slides>
  <Notes>3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4" baseType="lpstr">
      <vt:lpstr>AmazonEmber</vt:lpstr>
      <vt:lpstr>Arial</vt:lpstr>
      <vt:lpstr>Calibri</vt:lpstr>
      <vt:lpstr>NVIDIA-NALA</vt:lpstr>
      <vt:lpstr>Office Theme</vt:lpstr>
      <vt:lpstr>Unit 3: Hashing  Hashing Types. Hashing Methods. Salting. Collisions. LM and NTLM Hashes (Windows). Hash Benchmarks. Message Authentication Codes (MACs). Key Derivation Function (KDF) OTP/HOTP. Hashcat (for practical work)  Prof Bill Buchanan OBE https://asecuritysite.com/hash </vt:lpstr>
      <vt:lpstr>Unit 3: Hashing  Hashing Types. Hashing Methods. Salting. Collisions. LM and NTLM Hashes (Windows). Hash Benchmarks. Message Authentication Codes (MACs). Key Derivation Function (KDF). OTP/HOTP. Hashcat (for practical work)  Prof Bill Buchanan OBE https://asecuritysite.com/hash </vt:lpstr>
      <vt:lpstr>Hashing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Brute Force - How many hash codes?</vt:lpstr>
      <vt:lpstr>Unit 3: Hashing  Hashing Types. Hashing Methods. Salting. Collisions. LM and NTLM Hashes (Windows). Hash Benchmarks. Message Authentication Codes (MACs). Key Derivation Function (KDF). OTP/HOTP. Hashcat  Prof Bill Buchanan OBE https://asecuritysite.com/hash </vt:lpstr>
      <vt:lpstr>PowerPoint Presentation</vt:lpstr>
      <vt:lpstr>PowerPoint Presentation</vt:lpstr>
      <vt:lpstr>PowerPoint Presentation</vt:lpstr>
      <vt:lpstr>PowerPoint Presentation</vt:lpstr>
      <vt:lpstr>Unit 3: Hashing  Hashing Types. Hashing Methods. Salting. Collisions. LM and NTLM Hashes (Windows). Hash Benchmarks. Message Authentication Codes (MACs). Key Derivation Function (KDF) OTP/HOTP. Secret Shares.  Prof Bill Buchanan OBE http://asecuritysite.com/crypto03 http://asecuritysite.com/encryption </vt:lpstr>
      <vt:lpstr>PowerPoint Presentation</vt:lpstr>
      <vt:lpstr>PowerPoint Presentation</vt:lpstr>
      <vt:lpstr>PowerPoint Presentation</vt:lpstr>
      <vt:lpstr>Unit 3: Hashing  Hashing Types. Hashing Methods. Salting. Collisions. LM and NTLM Hashes (Windows). Hash Benchmarks. Message Authentication Codes (MACs). Key Derivation Function (KDF) OTP/HOTP. Hashcat.  Prof Bill Buchanan OBE https://asecuritysite.com/hash </vt:lpstr>
      <vt:lpstr>PowerPoint Presentation</vt:lpstr>
      <vt:lpstr>PowerPoint Presentation</vt:lpstr>
      <vt:lpstr>PowerPoint Presentation</vt:lpstr>
      <vt:lpstr>Chapter 3: Hashing  Hashing Types. Hashing Methods. Salting. Collisions. LM and NTLM Hashes (Windows). Hash Benchmarks. Message Authentication Codes (MACs). Key Derivation Function (KDF) OTP/HOTP. Hashcat.  Prof Bill Buchanan OBE https://asecuritysite.com/hash </vt:lpstr>
      <vt:lpstr>PowerPoint Presentation</vt:lpstr>
      <vt:lpstr>PowerPoint Presentation</vt:lpstr>
      <vt:lpstr>PowerPoint Presentation</vt:lpstr>
      <vt:lpstr>PowerPoint Presentation</vt:lpstr>
      <vt:lpstr>Hash Crackers/Bit Coin Miners</vt:lpstr>
      <vt:lpstr>Unit 3: Hashing  Hashing Types. Hashing Methods. Salting. Collisions. LM and NTLM Hashes (Windows). Hash Benchmarks. Message Authentication Codes (MACs). Key Derivation Function (KDF) OTP/HOTP. Hashcat.  Prof Bill Buchanan OBE https://asecuritysite.com/hash </vt:lpstr>
      <vt:lpstr>Benchmark</vt:lpstr>
      <vt:lpstr>BLAKE 3</vt:lpstr>
      <vt:lpstr>Slowing a hash</vt:lpstr>
      <vt:lpstr>Non-cryptographic hashing</vt:lpstr>
      <vt:lpstr>Unit 3: Hashing  Hashing Types. Hashing Methods. Salting. Collisions. LM and NTLM Hashes (Windows). Hash Benchmarks. Message Authentication Codes (MACs). Key Derivation Function (KDF)  OTP/HOTP. Hashcat.  Prof Bill Buchanan OBE https://asecuritysite.com/hash </vt:lpstr>
      <vt:lpstr>PowerPoint Presentation</vt:lpstr>
      <vt:lpstr>PowerPoint Presentation</vt:lpstr>
      <vt:lpstr>Unit 3: Hashing  Hashing Types. Hashing Methods. Salting. Collisions. LM and NTLM Hashes (Windows). Hash Benchmarks. Message Authentication Codes (MACs). Key Derivation Functions (KDF) OTP/HOTP. Hashcat.  Prof Bill Buchanan OBE https://asecuritysite.com/hash </vt:lpstr>
      <vt:lpstr>PowerPoint Presentation</vt:lpstr>
      <vt:lpstr>PowerPoint Presentation</vt:lpstr>
      <vt:lpstr>Unit 3: Hashing  Hashing Types. Hashing Methods. Salting. Collisions. LM and NTLM Hashes (Windows). Hash Benchmarks. Message Authentication Codes (MACs). OTP/HOTP. Hashcat.  Prof Bill Buchanan OBE https://asecuritysite.com/hash </vt:lpstr>
      <vt:lpstr>PowerPoint Presentation</vt:lpstr>
      <vt:lpstr>Unit 3: Hashing  Hashing Types. Hashing Methods. Salting. Collisions. LM and NTLM Hashes (Windows). Hash Benchmarks. Message Authentication Codes (MACs). Key Derivation Function (KDF) OTP/HOTP. Hashcat  Prof Bill Buchanan OBE https://asecuritysite.com/hash </vt:lpstr>
      <vt:lpstr>Hashing  Hashcat  Prof Bill Buchanan OBE https://asecuritysite.com/hash </vt:lpstr>
      <vt:lpstr>Hashcat</vt:lpstr>
      <vt:lpstr>Hashcat</vt:lpstr>
      <vt:lpstr>Hashcat</vt:lpstr>
      <vt:lpstr>Hashcat</vt:lpstr>
      <vt:lpstr>Hashcat - Outputs</vt:lpstr>
      <vt:lpstr>Hashcat</vt:lpstr>
      <vt:lpstr>Hashcat</vt:lpstr>
      <vt:lpstr>Combinational Attack (-a 1)</vt:lpstr>
      <vt:lpstr>Hashing  Brute Force (-a 3)  Prof Bill Buchanan OBE https://asecuritysite.com/hash </vt:lpstr>
      <vt:lpstr>Hashcat – Brute Force</vt:lpstr>
      <vt:lpstr>Hashcat – Brute Force</vt:lpstr>
      <vt:lpstr>Hashcat –  Brute Force</vt:lpstr>
      <vt:lpstr>Hashcat –  Brute Force</vt:lpstr>
      <vt:lpstr>Hashcat –  Brute Force</vt:lpstr>
      <vt:lpstr>Unit 3: Hashing  Rules and Lists  Prof Bill Buchanan OBE http://asecuritysite.com/crypto02 http://asecuritysite.com/encryption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Unit 3: Hashing  Hashing Types. Hashing Methods. Salting. Collisions. LM and NTLM Hashes (Windows). Hash Benchmarks. Message Authentication Codes (MACs). OTP/HOTP. Hashcat (for practical work)   Prof Bill Buchanan OBE https://asecuritysite.com/hash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3: Hashing  Hashing Types. Hashing Methods. Salting. Collisions. LM and NTLM Hashes (Windows). Hash Benchmarks. Message Authentication Codes (MACs). OTP/HOTP.   Prof Bill Buchanan OBE http://asecuritysite.com/crypto03 http://asecuritysite.com/encryption </dc:title>
  <cp:lastModifiedBy>Buchanan, Bill</cp:lastModifiedBy>
  <cp:revision>27</cp:revision>
  <dcterms:modified xsi:type="dcterms:W3CDTF">2026-02-08T19:41:10Z</dcterms:modified>
</cp:coreProperties>
</file>